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30"/>
  </p:notesMasterIdLst>
  <p:sldIdLst>
    <p:sldId id="256" r:id="rId2"/>
    <p:sldId id="260" r:id="rId3"/>
    <p:sldId id="268" r:id="rId4"/>
    <p:sldId id="299" r:id="rId5"/>
    <p:sldId id="265" r:id="rId6"/>
    <p:sldId id="270" r:id="rId7"/>
    <p:sldId id="275" r:id="rId8"/>
    <p:sldId id="304" r:id="rId9"/>
    <p:sldId id="312" r:id="rId10"/>
    <p:sldId id="294" r:id="rId11"/>
    <p:sldId id="295" r:id="rId12"/>
    <p:sldId id="297" r:id="rId13"/>
    <p:sldId id="301" r:id="rId14"/>
    <p:sldId id="272" r:id="rId15"/>
    <p:sldId id="302" r:id="rId16"/>
    <p:sldId id="306" r:id="rId17"/>
    <p:sldId id="307" r:id="rId18"/>
    <p:sldId id="315" r:id="rId19"/>
    <p:sldId id="316" r:id="rId20"/>
    <p:sldId id="317" r:id="rId21"/>
    <p:sldId id="319" r:id="rId22"/>
    <p:sldId id="318" r:id="rId23"/>
    <p:sldId id="320" r:id="rId24"/>
    <p:sldId id="309" r:id="rId25"/>
    <p:sldId id="311" r:id="rId26"/>
    <p:sldId id="310" r:id="rId27"/>
    <p:sldId id="314" r:id="rId28"/>
    <p:sldId id="278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B5AC"/>
    <a:srgbClr val="3BAD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6D6727-FC3D-60E7-B641-BE180BAE8438}" v="297" dt="2024-12-09T10:20:17.396"/>
    <p1510:client id="{F2B00ED8-5F87-F20B-C0D2-5A93B326B483}" v="12" dt="2024-12-09T10:25:53.0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91638" autoAdjust="0"/>
  </p:normalViewPr>
  <p:slideViewPr>
    <p:cSldViewPr snapToGrid="0">
      <p:cViewPr varScale="1">
        <p:scale>
          <a:sx n="87" d="100"/>
          <a:sy n="87" d="100"/>
        </p:scale>
        <p:origin x="34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B51FF-A714-46DC-9428-79021AC21128}" type="datetimeFigureOut">
              <a:rPr lang="fr-FR" smtClean="0"/>
              <a:t>01/08/2025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56DFD-FE8E-415C-8EA0-4E048CBD13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20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TEMPS : 25 MIN</a:t>
            </a:r>
            <a:br>
              <a:rPr lang="fr-FR" b="1" dirty="0"/>
            </a:br>
            <a:r>
              <a:rPr lang="fr-FR" b="1" dirty="0"/>
              <a:t>5 MIN : PRESENTATION ENTREPRISE </a:t>
            </a:r>
            <a:br>
              <a:rPr lang="fr-FR" b="1" dirty="0"/>
            </a:br>
            <a:r>
              <a:rPr lang="fr-FR" b="1" dirty="0"/>
              <a:t>5 MIN : PROJET PRO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7502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EAC5A-F0F5-C86A-E405-DA1644A1B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3A67D26-21CC-C450-2738-4F58A2B114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2B4750F-24F2-E6E4-AEC4-EC73F2E53D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0249AC-5C57-85DA-408D-E30049597F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838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7D3F8-A0DB-0163-1CA5-5FF122DA9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36A1F2F-7456-3D7F-AD4A-B977AC940B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812F5AB-A309-CA25-0E70-BFBBF68D3E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AA81DC-357D-E733-392A-01ABEA9C6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027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F703F-AF30-A85E-07DF-244DAF4D9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65E5CE8-8B1B-283B-A532-D573B2D10E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BEA1ED5-DEE8-5DB2-5E15-DFCBA23CDE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0ABEB5-4EC4-FD14-BB2F-C611D9BF9F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618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71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1EC99-C5E4-DD00-BC14-5336E3DEC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5D08FBC-E5EF-88DB-74D8-63252CB253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F1D8358-F9D0-FD38-FC38-391CC2C755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Coût cloud AWS : direct </a:t>
            </a:r>
            <a:r>
              <a:rPr lang="fr-F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hébergement volumes de stockage, EC2 (instances), EIP (IP élastique), etc</a:t>
            </a:r>
          </a:p>
          <a:p>
            <a:pPr marL="0" indent="0">
              <a:buFontTx/>
              <a:buNone/>
            </a:pP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Coût humain : coût des différentes ressources humaines sur les 10 mois de projet</a:t>
            </a:r>
          </a:p>
          <a:p>
            <a:pPr marL="0" indent="0">
              <a:buFontTx/>
              <a:buNone/>
            </a:pPr>
            <a:endParaRPr lang="fr-F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24CDA0-5D38-5243-20D5-976B810333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139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04864-0095-5FBE-F9E7-1D62FD938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90BFAAF-B65C-AEA5-FFA0-7ABBFC7F9A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70CAECE-84F6-5923-F566-F98771A733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Organisation 1 : Avant dérivation GCP -&gt; CEGEDIM</a:t>
            </a:r>
          </a:p>
          <a:p>
            <a:r>
              <a:rPr lang="fr-FR" b="1" dirty="0">
                <a:solidFill>
                  <a:schemeClr val="bg1"/>
                </a:solidFill>
              </a:rPr>
              <a:t> </a:t>
            </a:r>
          </a:p>
          <a:p>
            <a:r>
              <a:rPr lang="fr-FR" b="1" dirty="0">
                <a:solidFill>
                  <a:schemeClr val="bg1"/>
                </a:solidFill>
              </a:rPr>
              <a:t>Organisation 2 : Après dérivation GCP -&gt; CEGEDIM</a:t>
            </a:r>
          </a:p>
          <a:p>
            <a:endParaRPr lang="fr-FR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CE6E697-7106-2BA1-D7FF-3EF8535219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418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51B71-E530-44A3-53A6-4C6433D92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A5BB9B3-7761-8FBD-0841-D34F9E0B82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4E891D8-BB6F-444C-BD69-96F43B6F9A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1A08D1-05DB-F4C7-21BF-A43235C984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0413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93339-43AD-F75F-AF37-1DFA6D386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370DBA0-5466-31FA-DCD3-E45DAD8596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E7A0BC7-9B95-C60A-E855-6D72FBC4C8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Cartographie inexistante, peu connaissance de l’environnement de la part de l’équipe IT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925466-0E12-00BB-4760-67BBB47AE2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5491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544AD-6FDE-889C-6D44-159035269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CC9DA50-99A2-6266-E3AC-8D5B80B2EC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2090C11-F055-C785-F495-EB9963EB4C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Libération des plages d’adresses pour la future infrastructure</a:t>
            </a:r>
          </a:p>
          <a:p>
            <a:r>
              <a:rPr lang="fr-FR" b="1" dirty="0"/>
              <a:t>Simplification de la migration (centraliser en un point toutes les ressources à migrer)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EB79D5-AC0D-B231-B23A-802E480063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926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4AE5C-6E5C-03A1-3496-0E740F2C0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8A050A8-64E8-782D-E031-8A7298DD19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C91A9FE-8ADB-737C-D184-6734EE3B6B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Lambda : permet d’écrire et exécuter des scripts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EventBridge : planificateur qui relance le script périodiquement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CloudWatch : journalisation, récolte de logs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Rétention des logs de 14j </a:t>
            </a:r>
            <a:r>
              <a:rPr lang="fr-FR" b="1" dirty="0">
                <a:sym typeface="Wingdings" panose="05000000000000000000" pitchFamily="2" charset="2"/>
              </a:rPr>
              <a:t> 336 logs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chemeClr val="bg1"/>
                </a:solidFill>
              </a:rPr>
              <a:t>Économie maintient instances EC2 : 2 000 à 3 000€ /mois sur ~6 500€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D01514-BEDD-C5D3-46E6-1DA48D6615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790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r-FR" b="1" dirty="0"/>
              <a:t>Anciennement ministère de l’agriculture et de l’alimentation </a:t>
            </a:r>
          </a:p>
          <a:p>
            <a:pPr marL="0" indent="0">
              <a:buFontTx/>
              <a:buNone/>
            </a:pPr>
            <a:endParaRPr lang="fr-FR" b="1" dirty="0"/>
          </a:p>
          <a:p>
            <a:pPr marL="0" indent="0">
              <a:buFontTx/>
              <a:buNone/>
            </a:pPr>
            <a:r>
              <a:rPr lang="fr-FR" b="1" dirty="0"/>
              <a:t>Collaboration :</a:t>
            </a:r>
          </a:p>
          <a:p>
            <a:pPr marL="0" indent="0">
              <a:buFontTx/>
              <a:buNone/>
            </a:pPr>
            <a:r>
              <a:rPr lang="fr-FR" b="1" dirty="0"/>
              <a:t>	ECOFOR :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Groupe d’intérêt public Ecosystèmes forestiers</a:t>
            </a:r>
            <a:endParaRPr lang="fr-FR" b="1" dirty="0"/>
          </a:p>
          <a:p>
            <a:pPr marL="0" indent="0">
              <a:buFontTx/>
              <a:buNone/>
            </a:pPr>
            <a:r>
              <a:rPr lang="fr-FR" b="1" dirty="0"/>
              <a:t>	FRANSYLVA :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syndicat des propriétaires forestiers</a:t>
            </a:r>
            <a:endParaRPr lang="fr-FR" b="1" dirty="0"/>
          </a:p>
          <a:p>
            <a:pPr marL="0" indent="0">
              <a:buFontTx/>
              <a:buNone/>
            </a:pPr>
            <a:r>
              <a:rPr lang="fr-FR" b="1" dirty="0"/>
              <a:t>	AFORCE :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réseau technologique dédié à l’adaptation des forêts au changement climatiques</a:t>
            </a:r>
          </a:p>
          <a:p>
            <a:pPr marL="0" indent="0">
              <a:buFontTx/>
              <a:buNone/>
            </a:pPr>
            <a:endParaRPr lang="fr-F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Label bas carbone : 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décret n° 2018-1043 du 28 novembre 2018</a:t>
            </a:r>
          </a:p>
          <a:p>
            <a:pPr marL="0" indent="0">
              <a:buFontTx/>
              <a:buNone/>
            </a:pPr>
            <a:endParaRPr lang="fr-F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0023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7CEA0-B4BE-911F-C27F-7F61E5BC0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2AF4719-94D4-0F72-E9BC-3787C9B13C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95276C-0321-6A45-0856-79917DECE1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122AEB-EB68-44FE-C942-1EB8F455ED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01437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9D326-99F5-B614-8E9D-E5F3CF0D0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5004596-43EB-3E11-4435-F8393D2FA0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8C00470-4EC3-7121-E69D-9B856974C7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r-FR" b="1" dirty="0"/>
              <a:t>Anciennement ministère de l’agriculture et de l’alimentation </a:t>
            </a:r>
          </a:p>
          <a:p>
            <a:pPr marL="0" indent="0">
              <a:buFontTx/>
              <a:buNone/>
            </a:pPr>
            <a:endParaRPr lang="fr-FR" b="1" dirty="0"/>
          </a:p>
          <a:p>
            <a:pPr marL="0" indent="0">
              <a:buFontTx/>
              <a:buNone/>
            </a:pPr>
            <a:r>
              <a:rPr lang="fr-FR" b="1" dirty="0"/>
              <a:t>Collaboration :</a:t>
            </a:r>
          </a:p>
          <a:p>
            <a:pPr marL="0" indent="0">
              <a:buFontTx/>
              <a:buNone/>
            </a:pPr>
            <a:r>
              <a:rPr lang="fr-FR" b="1" dirty="0"/>
              <a:t>	ECOFOR :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Groupe d’intérêt public Ecosystèmes forestiers</a:t>
            </a:r>
            <a:endParaRPr lang="fr-FR" b="1" dirty="0"/>
          </a:p>
          <a:p>
            <a:pPr marL="0" indent="0">
              <a:buFontTx/>
              <a:buNone/>
            </a:pPr>
            <a:r>
              <a:rPr lang="fr-FR" b="1" dirty="0"/>
              <a:t>	FRANSYLVA :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syndicat des propriétaires forestiers</a:t>
            </a:r>
            <a:endParaRPr lang="fr-FR" b="1" dirty="0"/>
          </a:p>
          <a:p>
            <a:pPr marL="0" indent="0">
              <a:buFontTx/>
              <a:buNone/>
            </a:pPr>
            <a:r>
              <a:rPr lang="fr-FR" b="1" dirty="0"/>
              <a:t>	AFORCE :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réseau technologique dédié à l’adaptation des forêts au changement climatiques</a:t>
            </a:r>
          </a:p>
          <a:p>
            <a:pPr marL="0" indent="0">
              <a:buFontTx/>
              <a:buNone/>
            </a:pPr>
            <a:endParaRPr lang="fr-F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Label bas carbone : 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décret n° 2018-1043 du 28 novembre 2018</a:t>
            </a:r>
          </a:p>
          <a:p>
            <a:pPr marL="0" indent="0">
              <a:buFontTx/>
              <a:buNone/>
            </a:pPr>
            <a:endParaRPr lang="fr-F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448FAA-5D58-B9F9-56C4-30E74292CD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2307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97AC5-4BEB-04E7-A0DD-F5B25DEDA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BAFFED3-F8E6-4FEA-82F1-CA5C76B53B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0233C01-9B92-FDD2-8537-8358CA180F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4049DF1-D1A6-A39B-3B64-34A9F88DE2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4949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68234-D219-E163-6595-D3BCBC1C7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85F134C-CA6E-5C19-6747-CE2E58AB80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B299A5E-501C-69C6-BEDF-CA2C030B56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14D338-D002-FCDC-7450-20877ABCBD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3503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DBE3E-BEC2-A5F6-4ED9-79B0EBF22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FC43159-F9A3-9344-C3E5-7DCAF2E540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6F70CFF-EDC3-5076-21DD-739B755CBB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C103C4-2B16-2A5A-451A-E9CA98E2BA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1309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0F982-72E8-DB3C-8083-8B454F050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142C28F-F37F-B16D-08D9-9EE7103A4B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F6AC48B-4EFE-0141-7EE5-367A798767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Estimation personnelle = exhaustive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414903-730B-E36D-396B-3B946E21E5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82638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D7CD0-47E2-2C48-14BF-CFD36125E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8A5A3B7-D3DF-C353-23CE-58371D864C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5D60D32-C84C-686A-411C-CA565754A6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Estimation personnelle = exhaustive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DEEEAD-EDC9-E95D-FE19-E0749590F6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7236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BE2A1-E543-41FD-DDA4-24CE769B6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C74618F-449B-E89F-84B6-D1105C5AAE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D5C2108-C475-D0AE-1406-CD57E7066A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PISANI (août 1962) : responsabilité du marché agricoles = Etat + Producteurs</a:t>
            </a:r>
          </a:p>
          <a:p>
            <a:endParaRPr lang="fr-FR" b="1" dirty="0"/>
          </a:p>
          <a:p>
            <a:r>
              <a:rPr lang="fr-FR" b="1" dirty="0"/>
              <a:t>IDF :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 pour le développement forestier</a:t>
            </a:r>
            <a:endParaRPr lang="fr-FR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F202198-FC4A-7778-52F4-675A208BF5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180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9459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chemeClr val="bg1"/>
                </a:solidFill>
              </a:rPr>
              <a:t>Économie : surcoût de l’environnement -&gt; besoin économie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chemeClr val="bg1"/>
                </a:solidFill>
              </a:rPr>
              <a:t>Confidentialité, disponibilité et sécurité : données -&gt; Cloud </a:t>
            </a:r>
            <a:r>
              <a:rPr lang="fr-FR" sz="1200" b="1" dirty="0" err="1">
                <a:solidFill>
                  <a:schemeClr val="bg1"/>
                </a:solidFill>
              </a:rPr>
              <a:t>act</a:t>
            </a:r>
            <a:r>
              <a:rPr lang="fr-FR" sz="1200" b="1" dirty="0">
                <a:solidFill>
                  <a:schemeClr val="bg1"/>
                </a:solidFill>
              </a:rPr>
              <a:t>, FISA, instabilité politique et financière avec l’Amérique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chemeClr val="bg1"/>
                </a:solidFill>
              </a:rPr>
              <a:t>Législation et certification : cloud souverain de confiance, ISO, Responsabilité écologique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chemeClr val="bg1"/>
                </a:solidFill>
              </a:rPr>
              <a:t>Support et </a:t>
            </a:r>
            <a:r>
              <a:rPr lang="fr-FR" sz="1200" b="1" dirty="0" err="1">
                <a:solidFill>
                  <a:schemeClr val="bg1"/>
                </a:solidFill>
              </a:rPr>
              <a:t>redimension</a:t>
            </a:r>
            <a:r>
              <a:rPr lang="fr-FR" sz="1200" b="1" dirty="0">
                <a:solidFill>
                  <a:schemeClr val="bg1"/>
                </a:solidFill>
              </a:rPr>
              <a:t> : support 24/7, suivi des coûts, infrastructure revue de zéro (actuelle vieillissante et non documentée)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216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FISA (</a:t>
            </a:r>
            <a:r>
              <a:rPr lang="fr-F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Foreign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Intelligence Surveillance </a:t>
            </a:r>
            <a:r>
              <a:rPr lang="fr-F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fr-FR" b="1" dirty="0"/>
              <a:t>: surveillance et collecte d’information physique ou électronique d’équipements américains dans un autre pays (1978)</a:t>
            </a:r>
          </a:p>
          <a:p>
            <a:r>
              <a:rPr lang="fr-FR" b="1" dirty="0"/>
              <a:t>Cloud </a:t>
            </a:r>
            <a:r>
              <a:rPr lang="fr-FR" b="1" dirty="0" err="1"/>
              <a:t>Act</a:t>
            </a:r>
            <a:r>
              <a:rPr lang="fr-FR" b="1" dirty="0"/>
              <a:t> (</a:t>
            </a:r>
            <a:r>
              <a:rPr lang="fr-FR" b="1" dirty="0" err="1"/>
              <a:t>Clarifying</a:t>
            </a:r>
            <a:r>
              <a:rPr lang="fr-FR" b="1" dirty="0"/>
              <a:t> </a:t>
            </a:r>
            <a:r>
              <a:rPr lang="fr-FR" b="1" dirty="0" err="1"/>
              <a:t>Lawful</a:t>
            </a:r>
            <a:r>
              <a:rPr lang="fr-FR" b="1" dirty="0"/>
              <a:t> Overseas Use of Data </a:t>
            </a:r>
            <a:r>
              <a:rPr lang="fr-FR" b="1" dirty="0" err="1"/>
              <a:t>Act</a:t>
            </a:r>
            <a:r>
              <a:rPr lang="fr-FR" b="1" dirty="0"/>
              <a:t>) : Accès aux données hébergées par un service américain dans un autre pays (2018)</a:t>
            </a:r>
          </a:p>
          <a:p>
            <a:r>
              <a:rPr lang="fr-FR" b="1" dirty="0"/>
              <a:t>Instabilité : décisions politiques et financiers du président américain actuel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572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36871-3D39-F30F-26F5-D9700C4FA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07F5D11-77C9-B047-82E9-3313F219AF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7549545-1ECE-CC14-C3DB-6E2E6BF54D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C5E736-9D52-15F9-B3DA-E489A844C8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172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147E5-D6AB-F6A5-07FE-96A3DD47F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88FD714-BC9E-FA8B-7589-50238096DC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7B83DFD-4BB2-0DB0-D3CD-602A07E8A7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16C475A-31A1-32CC-4B15-D7E09218B3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203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516FD-0A27-8DD6-A496-9F31E666D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B6B7AD8-F9A9-4CA1-70BC-E724512DC1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AFF0632-B2F5-A105-9579-97B0DA6BC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Coûts : % dépassement budget</a:t>
            </a:r>
          </a:p>
          <a:p>
            <a:r>
              <a:rPr lang="fr-FR" b="1" dirty="0"/>
              <a:t>Avancement : % dépassement délais</a:t>
            </a:r>
          </a:p>
          <a:p>
            <a:r>
              <a:rPr lang="fr-FR" b="1" dirty="0"/>
              <a:t>Dispo et com : % absentéisme </a:t>
            </a:r>
          </a:p>
          <a:p>
            <a:endParaRPr lang="fr-FR" b="1" dirty="0"/>
          </a:p>
          <a:p>
            <a:r>
              <a:rPr lang="fr-FR" b="1" dirty="0"/>
              <a:t>Recette : % tests effectués et fonctionnels</a:t>
            </a:r>
          </a:p>
          <a:p>
            <a:r>
              <a:rPr lang="fr-FR" b="1" dirty="0"/>
              <a:t>Intégrité et continuité : % de perte de données et d’indisponibilité des services</a:t>
            </a:r>
          </a:p>
          <a:p>
            <a:r>
              <a:rPr lang="fr-FR" b="1" dirty="0"/>
              <a:t>Acteurs clés : monté en compétences SDN + questionnaire utilisateurs accès aux services et données</a:t>
            </a:r>
          </a:p>
          <a:p>
            <a:r>
              <a:rPr lang="fr-FR" b="1" dirty="0"/>
              <a:t>ROI : +50% frais cloud initial /an (+500K€ sur 5 ans)</a:t>
            </a:r>
          </a:p>
          <a:p>
            <a:r>
              <a:rPr lang="fr-FR" b="1" dirty="0"/>
              <a:t>Plus value technique : + sécurisation + rapidité trafic + suivi support + redondance + journalisation / supervision / automatisation</a:t>
            </a:r>
          </a:p>
          <a:p>
            <a:endParaRPr lang="fr-FR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560C36-5EA0-4C1E-C3A8-A96150376E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577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FB9A-89E9-4391-8BF2-ABCF79C139F9}" type="datetime1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604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A963-B25B-4DEB-8C2C-7CE9526AB8D4}" type="datetime1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82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A4FA-55ED-42ED-A09D-F2E9EDB52AAF}" type="datetime1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26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3D2E-9CED-4AED-A53A-74FE2089087E}" type="datetime1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122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E414-2978-4AF6-A8D6-6A86A651BACA}" type="datetime1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03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51D4D-218A-4967-8753-54FA1122AD57}" type="datetime1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485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10C5-D029-4EE1-AA88-826C24F8F2DF}" type="datetime1">
              <a:rPr lang="en-US" smtClean="0"/>
              <a:t>8/1/2025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156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4A21-1160-49C1-B6B6-C38541A4376E}" type="datetime1">
              <a:rPr lang="en-US" smtClean="0"/>
              <a:t>8/1/2025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73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EA21-B87C-4FFA-81F3-1F0B85C717C1}" type="datetime1">
              <a:rPr lang="en-US" smtClean="0"/>
              <a:t>8/1/2025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709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537D-D4B2-4B37-A10F-329F4D27C8E9}" type="datetime1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96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0374-7607-40BC-83BA-2D964941C5E8}" type="datetime1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389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12973-4CA6-47AD-A806-15E17FF354F3}" type="datetime1">
              <a:rPr lang="en-US" smtClean="0"/>
              <a:t>8/1/2025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6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4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D9FB580A-BA0E-4D5E-90F4-C42767A78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4E7FE8-6D4B-C28E-B631-05FE38835624}"/>
              </a:ext>
            </a:extLst>
          </p:cNvPr>
          <p:cNvSpPr/>
          <p:nvPr/>
        </p:nvSpPr>
        <p:spPr>
          <a:xfrm>
            <a:off x="9437616" y="442173"/>
            <a:ext cx="2754384" cy="1585603"/>
          </a:xfrm>
          <a:prstGeom prst="rect">
            <a:avLst/>
          </a:prstGeom>
          <a:solidFill>
            <a:schemeClr val="accent5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7526" y="2313059"/>
            <a:ext cx="10616942" cy="2424445"/>
          </a:xfrm>
        </p:spPr>
        <p:txBody>
          <a:bodyPr anchor="b">
            <a:normAutofit fontScale="90000"/>
          </a:bodyPr>
          <a:lstStyle/>
          <a:p>
            <a:pPr algn="ctr"/>
            <a:r>
              <a:rPr lang="fr-FR" sz="4700" b="0" dirty="0">
                <a:solidFill>
                  <a:schemeClr val="bg1"/>
                </a:solidFill>
                <a:latin typeface="Aptos Display"/>
              </a:rPr>
              <a:t>Mémoire de fin d’étude</a:t>
            </a:r>
            <a:br>
              <a:rPr lang="fr-FR" sz="4700" b="0" dirty="0">
                <a:solidFill>
                  <a:schemeClr val="bg1"/>
                </a:solidFill>
                <a:latin typeface="Aptos Display"/>
              </a:rPr>
            </a:br>
            <a:br>
              <a:rPr lang="fr-FR" sz="4700" b="0" dirty="0">
                <a:solidFill>
                  <a:schemeClr val="bg1"/>
                </a:solidFill>
                <a:latin typeface="Aptos Display"/>
              </a:rPr>
            </a:br>
            <a:r>
              <a:rPr lang="fr-FR" sz="4700" b="0" dirty="0">
                <a:solidFill>
                  <a:schemeClr val="bg1"/>
                </a:solidFill>
                <a:latin typeface="Aptos Display"/>
              </a:rPr>
              <a:t>Prise en charge du projet de migration vers le nouvel hébergeur cloud</a:t>
            </a:r>
            <a:endParaRPr lang="fr-FR" sz="4700" dirty="0">
              <a:solidFill>
                <a:schemeClr val="bg1"/>
              </a:solidFill>
            </a:endParaRPr>
          </a:p>
        </p:txBody>
      </p:sp>
      <p:pic>
        <p:nvPicPr>
          <p:cNvPr id="7" name="Picture 3" descr="Structure blanche">
            <a:extLst>
              <a:ext uri="{FF2B5EF4-FFF2-40B4-BE49-F238E27FC236}">
                <a16:creationId xmlns:a16="http://schemas.microsoft.com/office/drawing/2014/main" id="{1ADF36A5-0F45-7A47-A93D-7375BD8B847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>
            <a:off x="0" y="435612"/>
            <a:ext cx="9438156" cy="158560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2CD8696-0FC1-670C-3D19-61DF984F700B}"/>
              </a:ext>
            </a:extLst>
          </p:cNvPr>
          <p:cNvSpPr txBox="1"/>
          <p:nvPr/>
        </p:nvSpPr>
        <p:spPr>
          <a:xfrm>
            <a:off x="5054038" y="6341808"/>
            <a:ext cx="2083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solidFill>
                  <a:schemeClr val="bg1"/>
                </a:solidFill>
              </a:rPr>
              <a:t>Bernois Damien</a:t>
            </a:r>
          </a:p>
        </p:txBody>
      </p:sp>
      <p:pic>
        <p:nvPicPr>
          <p:cNvPr id="4" name="Image 3" descr="Une image contenant Police, texte, logo, Graphique&#10;&#10;Description générée automatiquement">
            <a:extLst>
              <a:ext uri="{FF2B5EF4-FFF2-40B4-BE49-F238E27FC236}">
                <a16:creationId xmlns:a16="http://schemas.microsoft.com/office/drawing/2014/main" id="{2EF6963E-5529-D471-F0B4-0115B14670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70" y="448736"/>
            <a:ext cx="3197549" cy="1572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5400"/>
          </a:effectLst>
        </p:spPr>
      </p:pic>
      <p:pic>
        <p:nvPicPr>
          <p:cNvPr id="12" name="Image 11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A43C6DB5-5BBB-A03C-D117-040CDA11FF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82" y="436268"/>
            <a:ext cx="3904491" cy="159741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67AFC3E-7B3C-264F-C8F7-893049062CEA}"/>
              </a:ext>
            </a:extLst>
          </p:cNvPr>
          <p:cNvSpPr txBox="1"/>
          <p:nvPr/>
        </p:nvSpPr>
        <p:spPr>
          <a:xfrm>
            <a:off x="11436290" y="636085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>
                    <a:lumMod val="95000"/>
                  </a:schemeClr>
                </a:solidFill>
              </a:rPr>
              <a:t>1/28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E75E4E8-F8B8-BD3D-463C-BC488C10743B}"/>
              </a:ext>
            </a:extLst>
          </p:cNvPr>
          <p:cNvSpPr txBox="1">
            <a:spLocks/>
          </p:cNvSpPr>
          <p:nvPr/>
        </p:nvSpPr>
        <p:spPr>
          <a:xfrm>
            <a:off x="453319" y="3655975"/>
            <a:ext cx="10616942" cy="24244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AD606B7-56BA-5E5E-57DC-2ED06CC06EE5}"/>
              </a:ext>
            </a:extLst>
          </p:cNvPr>
          <p:cNvSpPr txBox="1"/>
          <p:nvPr/>
        </p:nvSpPr>
        <p:spPr>
          <a:xfrm>
            <a:off x="3386134" y="5184354"/>
            <a:ext cx="5419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Responsable pédagogique : CHAHINE Cendrella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Tuteur de l’entreprise : GUICHARD Sylvain</a:t>
            </a: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28630A-C86B-FCBC-5520-C2DB1563A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E37DA7F5-2F38-4E51-9449-228B425AD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!!Rectangle">
            <a:extLst>
              <a:ext uri="{FF2B5EF4-FFF2-40B4-BE49-F238E27FC236}">
                <a16:creationId xmlns:a16="http://schemas.microsoft.com/office/drawing/2014/main" id="{01300867-00E1-124C-1E05-663C20F3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570CCB-03EA-6F10-83EC-D94BB64AA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132" y="19845"/>
            <a:ext cx="8045538" cy="766781"/>
          </a:xfrm>
        </p:spPr>
        <p:txBody>
          <a:bodyPr anchor="b">
            <a:normAutofit/>
          </a:bodyPr>
          <a:lstStyle/>
          <a:p>
            <a:r>
              <a:rPr lang="fr-FR" sz="3600" b="0" dirty="0">
                <a:solidFill>
                  <a:schemeClr val="bg1"/>
                </a:solidFill>
                <a:latin typeface="Aptos Display"/>
              </a:rPr>
              <a:t>3. Gestion du projet</a:t>
            </a:r>
            <a:endParaRPr lang="fr-FR" sz="3600" u="sng" dirty="0">
              <a:solidFill>
                <a:schemeClr val="bg1"/>
              </a:solidFill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5F54CBA-509E-A189-674D-370313EB6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Graphic 22">
            <a:extLst>
              <a:ext uri="{FF2B5EF4-FFF2-40B4-BE49-F238E27FC236}">
                <a16:creationId xmlns:a16="http://schemas.microsoft.com/office/drawing/2014/main" id="{CA23F42D-ABC4-D934-465E-C29F88938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340" y="122578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4" name="Graphic 23">
            <a:extLst>
              <a:ext uri="{FF2B5EF4-FFF2-40B4-BE49-F238E27FC236}">
                <a16:creationId xmlns:a16="http://schemas.microsoft.com/office/drawing/2014/main" id="{7E3FB954-3024-A9B4-D99B-D76A680D3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4855" y="1685867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6" name="Graphic 21">
            <a:extLst>
              <a:ext uri="{FF2B5EF4-FFF2-40B4-BE49-F238E27FC236}">
                <a16:creationId xmlns:a16="http://schemas.microsoft.com/office/drawing/2014/main" id="{58D8FEF3-74ED-5F54-1372-20B2FCEF9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7962" y="2175690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5" name="Picture 3" descr="Structure blanche">
            <a:extLst>
              <a:ext uri="{FF2B5EF4-FFF2-40B4-BE49-F238E27FC236}">
                <a16:creationId xmlns:a16="http://schemas.microsoft.com/office/drawing/2014/main" id="{80EBB96D-7D8B-2F07-0E1F-E90079F0577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14214" b="38590"/>
          <a:stretch/>
        </p:blipFill>
        <p:spPr>
          <a:xfrm>
            <a:off x="8878" y="6315074"/>
            <a:ext cx="12192000" cy="542925"/>
          </a:xfrm>
          <a:prstGeom prst="rect">
            <a:avLst/>
          </a:prstGeom>
        </p:spPr>
      </p:pic>
      <p:pic>
        <p:nvPicPr>
          <p:cNvPr id="6" name="Picture 3" descr="Structure blanche">
            <a:extLst>
              <a:ext uri="{FF2B5EF4-FFF2-40B4-BE49-F238E27FC236}">
                <a16:creationId xmlns:a16="http://schemas.microsoft.com/office/drawing/2014/main" id="{86474944-5629-06BD-A4E6-B2BF512BB8E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13072633">
            <a:off x="10125466" y="-544728"/>
            <a:ext cx="2818778" cy="155530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C6EFE19-7CAE-2DFB-A81A-9A91CBD7274E}"/>
              </a:ext>
            </a:extLst>
          </p:cNvPr>
          <p:cNvSpPr txBox="1"/>
          <p:nvPr/>
        </p:nvSpPr>
        <p:spPr>
          <a:xfrm>
            <a:off x="11313197" y="638662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10/28</a:t>
            </a:r>
          </a:p>
        </p:txBody>
      </p:sp>
      <p:pic>
        <p:nvPicPr>
          <p:cNvPr id="1028" name="Picture 4" descr="indicateur de performance clé, mesure du succès, croissance de  l'entreprise, efficacité commerciale, outil d'analyse, gestion financière,  illustration moderne de conception plate kpi 10925425 Art vectoriel chez  Vecteezy">
            <a:extLst>
              <a:ext uri="{FF2B5EF4-FFF2-40B4-BE49-F238E27FC236}">
                <a16:creationId xmlns:a16="http://schemas.microsoft.com/office/drawing/2014/main" id="{81B5B21B-FBBA-E814-8B79-F8523FCCF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813" y="3657032"/>
            <a:ext cx="3189611" cy="2126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2000" dist="5000" dir="5400000" sy="-100000" algn="bl" rotWithShape="0"/>
          </a:effec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2F0308C2-DAB6-2CA1-D500-A1BEC9F47F05}"/>
              </a:ext>
            </a:extLst>
          </p:cNvPr>
          <p:cNvSpPr txBox="1"/>
          <p:nvPr/>
        </p:nvSpPr>
        <p:spPr>
          <a:xfrm>
            <a:off x="5278557" y="3528662"/>
            <a:ext cx="3801578" cy="45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Recette de tests de migration.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DD8FA12-F761-8109-50AC-2E5626033F33}"/>
              </a:ext>
            </a:extLst>
          </p:cNvPr>
          <p:cNvSpPr txBox="1"/>
          <p:nvPr/>
        </p:nvSpPr>
        <p:spPr>
          <a:xfrm>
            <a:off x="3168252" y="1225788"/>
            <a:ext cx="1210353" cy="45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Coûts.</a:t>
            </a:r>
          </a:p>
        </p:txBody>
      </p:sp>
      <p:pic>
        <p:nvPicPr>
          <p:cNvPr id="21" name="Image 20" descr="Une image contenant habits, personne, chaussures, homme&#10;&#10;Le contenu généré par l’IA peut être incorrect.">
            <a:extLst>
              <a:ext uri="{FF2B5EF4-FFF2-40B4-BE49-F238E27FC236}">
                <a16:creationId xmlns:a16="http://schemas.microsoft.com/office/drawing/2014/main" id="{50B743D8-1EC3-072B-A205-51D0C855E8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23" y="1338970"/>
            <a:ext cx="2262735" cy="1695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2000" dist="5000" dir="5400000" sy="-100000" algn="bl" rotWithShape="0"/>
          </a:effec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F62AB2E-DE6C-2173-61B7-D2FD31A9C039}"/>
              </a:ext>
            </a:extLst>
          </p:cNvPr>
          <p:cNvSpPr txBox="1"/>
          <p:nvPr/>
        </p:nvSpPr>
        <p:spPr>
          <a:xfrm>
            <a:off x="3168252" y="1651539"/>
            <a:ext cx="1932257" cy="45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Avancement.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A047DE3-6A7F-C1A5-69E6-591B7F7470EE}"/>
              </a:ext>
            </a:extLst>
          </p:cNvPr>
          <p:cNvSpPr txBox="1"/>
          <p:nvPr/>
        </p:nvSpPr>
        <p:spPr>
          <a:xfrm>
            <a:off x="3168252" y="2104212"/>
            <a:ext cx="2854045" cy="45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Contrôle des risques.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A1AAFFD-54B5-A11C-0D31-4664A1B536E9}"/>
              </a:ext>
            </a:extLst>
          </p:cNvPr>
          <p:cNvSpPr txBox="1"/>
          <p:nvPr/>
        </p:nvSpPr>
        <p:spPr>
          <a:xfrm>
            <a:off x="3168252" y="2537159"/>
            <a:ext cx="3994727" cy="45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Disponibilité et communication.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777270B-83A2-AB4B-460B-C048A90C01FC}"/>
              </a:ext>
            </a:extLst>
          </p:cNvPr>
          <p:cNvSpPr txBox="1"/>
          <p:nvPr/>
        </p:nvSpPr>
        <p:spPr>
          <a:xfrm>
            <a:off x="5287435" y="3991900"/>
            <a:ext cx="5700527" cy="45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Intégrité des données et continuité des services.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E0427D7-D298-C264-647A-2FFEE11FF83E}"/>
              </a:ext>
            </a:extLst>
          </p:cNvPr>
          <p:cNvSpPr txBox="1"/>
          <p:nvPr/>
        </p:nvSpPr>
        <p:spPr>
          <a:xfrm>
            <a:off x="5287435" y="4456953"/>
            <a:ext cx="3657397" cy="45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Satisfaction des acteurs clés.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724DEE6-33CE-5DC5-2E7F-8BC4D1E40F1D}"/>
              </a:ext>
            </a:extLst>
          </p:cNvPr>
          <p:cNvSpPr txBox="1"/>
          <p:nvPr/>
        </p:nvSpPr>
        <p:spPr>
          <a:xfrm>
            <a:off x="5299106" y="5381875"/>
            <a:ext cx="3581725" cy="45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Retour sur l’investissement.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1561422-7EA9-4451-B114-D05E1C68F18D}"/>
              </a:ext>
            </a:extLst>
          </p:cNvPr>
          <p:cNvSpPr txBox="1"/>
          <p:nvPr/>
        </p:nvSpPr>
        <p:spPr>
          <a:xfrm>
            <a:off x="5295940" y="4919862"/>
            <a:ext cx="2962604" cy="45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Plus-value technique.</a:t>
            </a:r>
          </a:p>
        </p:txBody>
      </p:sp>
    </p:spTree>
    <p:extLst>
      <p:ext uri="{BB962C8B-B14F-4D97-AF65-F5344CB8AC3E}">
        <p14:creationId xmlns:p14="http://schemas.microsoft.com/office/powerpoint/2010/main" val="5665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6" grpId="0"/>
      <p:bldP spid="3" grpId="0"/>
      <p:bldP spid="4" grpId="0"/>
      <p:bldP spid="7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2008E4-E6D1-FD6F-1301-44C1E2E2D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44CD879B-9492-9C66-EBC7-E92A405BB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!!Rectangle">
            <a:extLst>
              <a:ext uri="{FF2B5EF4-FFF2-40B4-BE49-F238E27FC236}">
                <a16:creationId xmlns:a16="http://schemas.microsoft.com/office/drawing/2014/main" id="{D527AA45-8816-8138-82B5-ECD9DA320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A12A66-4AE3-057F-EA2A-1238F4226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827" y="60960"/>
            <a:ext cx="8045538" cy="766781"/>
          </a:xfrm>
        </p:spPr>
        <p:txBody>
          <a:bodyPr anchor="b">
            <a:normAutofit/>
          </a:bodyPr>
          <a:lstStyle/>
          <a:p>
            <a:r>
              <a:rPr lang="fr-FR" sz="3600" b="0" dirty="0">
                <a:solidFill>
                  <a:schemeClr val="bg1"/>
                </a:solidFill>
                <a:latin typeface="Aptos Display"/>
              </a:rPr>
              <a:t>3. Gestion du projet</a:t>
            </a:r>
            <a:endParaRPr lang="fr-FR" sz="3600" b="0" dirty="0">
              <a:solidFill>
                <a:schemeClr val="bg1">
                  <a:lumMod val="95000"/>
                </a:schemeClr>
              </a:solidFill>
              <a:latin typeface="Aptos Display" panose="020B0004020202020204" pitchFamily="34" charset="0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F50F6E9B-AD28-A5BF-3907-AFDB443DC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Graphic 22">
            <a:extLst>
              <a:ext uri="{FF2B5EF4-FFF2-40B4-BE49-F238E27FC236}">
                <a16:creationId xmlns:a16="http://schemas.microsoft.com/office/drawing/2014/main" id="{4D8F92BB-2565-2D35-1604-7C92EE2A1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340" y="122578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4" name="Graphic 23">
            <a:extLst>
              <a:ext uri="{FF2B5EF4-FFF2-40B4-BE49-F238E27FC236}">
                <a16:creationId xmlns:a16="http://schemas.microsoft.com/office/drawing/2014/main" id="{5D7A0CE4-E94D-CF45-CDD8-E631EE673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4855" y="1685867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6" name="Graphic 21">
            <a:extLst>
              <a:ext uri="{FF2B5EF4-FFF2-40B4-BE49-F238E27FC236}">
                <a16:creationId xmlns:a16="http://schemas.microsoft.com/office/drawing/2014/main" id="{91FFED2F-B1DC-406D-7FBC-05F06070C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7962" y="2175690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6" name="Picture 3" descr="Structure blanche">
            <a:extLst>
              <a:ext uri="{FF2B5EF4-FFF2-40B4-BE49-F238E27FC236}">
                <a16:creationId xmlns:a16="http://schemas.microsoft.com/office/drawing/2014/main" id="{B19988D9-7549-3075-3203-59A32FEF01A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2263645">
            <a:off x="-1032075" y="6218328"/>
            <a:ext cx="2818778" cy="1555301"/>
          </a:xfrm>
          <a:prstGeom prst="rect">
            <a:avLst/>
          </a:prstGeom>
        </p:spPr>
      </p:pic>
      <p:pic>
        <p:nvPicPr>
          <p:cNvPr id="7" name="Picture 3" descr="Structure blanche">
            <a:extLst>
              <a:ext uri="{FF2B5EF4-FFF2-40B4-BE49-F238E27FC236}">
                <a16:creationId xmlns:a16="http://schemas.microsoft.com/office/drawing/2014/main" id="{2A102A24-1B38-D534-B3E9-5733212F79C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8161308">
            <a:off x="10899084" y="-669041"/>
            <a:ext cx="1887742" cy="1827765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5FDFD74-7653-22D2-5452-D452882E9C1B}"/>
              </a:ext>
            </a:extLst>
          </p:cNvPr>
          <p:cNvSpPr txBox="1"/>
          <p:nvPr/>
        </p:nvSpPr>
        <p:spPr>
          <a:xfrm>
            <a:off x="11313693" y="6368285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11/28</a:t>
            </a:r>
          </a:p>
        </p:txBody>
      </p:sp>
      <p:pic>
        <p:nvPicPr>
          <p:cNvPr id="4" name="Image 3" descr="Une image contenant texte, capture d’écran, ligne, nombre&#10;&#10;Le contenu généré par l’IA peut être incorrect.">
            <a:extLst>
              <a:ext uri="{FF2B5EF4-FFF2-40B4-BE49-F238E27FC236}">
                <a16:creationId xmlns:a16="http://schemas.microsoft.com/office/drawing/2014/main" id="{E37DA456-66B8-1DFF-A32B-4DED54C86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33" y="1082784"/>
            <a:ext cx="8751582" cy="38350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8100"/>
          </a:effec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641AE8F-0B4B-7953-FD81-4F342E9AC42B}"/>
              </a:ext>
            </a:extLst>
          </p:cNvPr>
          <p:cNvSpPr txBox="1"/>
          <p:nvPr/>
        </p:nvSpPr>
        <p:spPr>
          <a:xfrm>
            <a:off x="2099739" y="5097586"/>
            <a:ext cx="4490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R : Réalise la tâche (« </a:t>
            </a:r>
            <a:r>
              <a:rPr lang="fr-FR" sz="1600" dirty="0" err="1">
                <a:solidFill>
                  <a:schemeClr val="bg1"/>
                </a:solidFill>
              </a:rPr>
              <a:t>Responsible</a:t>
            </a:r>
            <a:r>
              <a:rPr lang="fr-FR" sz="1600" dirty="0">
                <a:solidFill>
                  <a:schemeClr val="bg1"/>
                </a:solidFill>
              </a:rPr>
              <a:t> »).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D8A516E-88CD-DDE7-D3F2-DCE3340F1456}"/>
              </a:ext>
            </a:extLst>
          </p:cNvPr>
          <p:cNvSpPr txBox="1"/>
          <p:nvPr/>
        </p:nvSpPr>
        <p:spPr>
          <a:xfrm>
            <a:off x="2099739" y="5441486"/>
            <a:ext cx="4841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A : Approuve la tâche (« </a:t>
            </a:r>
            <a:r>
              <a:rPr lang="fr-FR" sz="1600" dirty="0" err="1">
                <a:solidFill>
                  <a:schemeClr val="bg1"/>
                </a:solidFill>
              </a:rPr>
              <a:t>Accountable</a:t>
            </a:r>
            <a:r>
              <a:rPr lang="fr-FR" sz="1600" dirty="0">
                <a:solidFill>
                  <a:schemeClr val="bg1"/>
                </a:solidFill>
              </a:rPr>
              <a:t> »).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E365A76-1730-6375-47A7-54B232E0512A}"/>
              </a:ext>
            </a:extLst>
          </p:cNvPr>
          <p:cNvSpPr txBox="1"/>
          <p:nvPr/>
        </p:nvSpPr>
        <p:spPr>
          <a:xfrm>
            <a:off x="2099739" y="5785386"/>
            <a:ext cx="5680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C : Consulté pour son expertise (« </a:t>
            </a:r>
            <a:r>
              <a:rPr lang="fr-FR" sz="1600" dirty="0" err="1">
                <a:solidFill>
                  <a:schemeClr val="bg1"/>
                </a:solidFill>
              </a:rPr>
              <a:t>Consulted</a:t>
            </a:r>
            <a:r>
              <a:rPr lang="fr-FR" sz="1600" dirty="0">
                <a:solidFill>
                  <a:schemeClr val="bg1"/>
                </a:solidFill>
              </a:rPr>
              <a:t> »).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20B04E0-66CC-156A-3108-DD307841D9E0}"/>
              </a:ext>
            </a:extLst>
          </p:cNvPr>
          <p:cNvSpPr txBox="1"/>
          <p:nvPr/>
        </p:nvSpPr>
        <p:spPr>
          <a:xfrm>
            <a:off x="2115952" y="6183619"/>
            <a:ext cx="53631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I : Informé dans l’avancement (« </a:t>
            </a:r>
            <a:r>
              <a:rPr lang="fr-FR" sz="1600" dirty="0" err="1">
                <a:solidFill>
                  <a:schemeClr val="bg1"/>
                </a:solidFill>
              </a:rPr>
              <a:t>Informed</a:t>
            </a:r>
            <a:r>
              <a:rPr lang="fr-FR" sz="1600" dirty="0">
                <a:solidFill>
                  <a:schemeClr val="bg1"/>
                </a:solidFill>
              </a:rPr>
              <a:t> »). </a:t>
            </a:r>
          </a:p>
        </p:txBody>
      </p:sp>
    </p:spTree>
    <p:extLst>
      <p:ext uri="{BB962C8B-B14F-4D97-AF65-F5344CB8AC3E}">
        <p14:creationId xmlns:p14="http://schemas.microsoft.com/office/powerpoint/2010/main" val="254868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C84BBA-A7D2-7F06-5B95-1F48A9E28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:a16="http://schemas.microsoft.com/office/drawing/2014/main" id="{3AA4CDA5-11CB-4219-9377-D9D64D199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EB19C88-D62C-C914-6B6A-E99507E4F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4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3EEF592-1FDB-BD8C-DAC6-314EE0286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650" y="260613"/>
            <a:ext cx="7636371" cy="44641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Aptos Display"/>
              </a:rPr>
              <a:t>3. GESTION DU PROJET</a:t>
            </a:r>
            <a:endParaRPr lang="fr-FR" sz="36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14" name="Graphic 13">
            <a:extLst>
              <a:ext uri="{FF2B5EF4-FFF2-40B4-BE49-F238E27FC236}">
                <a16:creationId xmlns:a16="http://schemas.microsoft.com/office/drawing/2014/main" id="{4FBAF6CE-6BFA-5708-9EFC-61BE41E4D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236" y="1606411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6" name="Graphic 12">
            <a:extLst>
              <a:ext uri="{FF2B5EF4-FFF2-40B4-BE49-F238E27FC236}">
                <a16:creationId xmlns:a16="http://schemas.microsoft.com/office/drawing/2014/main" id="{A3291719-5101-C45F-92B5-F3DE8BF4A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014" y="183570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Graphic 15">
            <a:extLst>
              <a:ext uri="{FF2B5EF4-FFF2-40B4-BE49-F238E27FC236}">
                <a16:creationId xmlns:a16="http://schemas.microsoft.com/office/drawing/2014/main" id="{AE5208EB-C2BA-082E-208A-779DCF171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696" y="2060130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20" name="Straight Connector 124">
            <a:extLst>
              <a:ext uri="{FF2B5EF4-FFF2-40B4-BE49-F238E27FC236}">
                <a16:creationId xmlns:a16="http://schemas.microsoft.com/office/drawing/2014/main" id="{1C5CB289-86B2-EE60-7F9E-2F98DD6A5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tructure blanche">
            <a:extLst>
              <a:ext uri="{FF2B5EF4-FFF2-40B4-BE49-F238E27FC236}">
                <a16:creationId xmlns:a16="http://schemas.microsoft.com/office/drawing/2014/main" id="{7E12DC6F-43AA-633A-D332-A1086FD88BA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8555286">
            <a:off x="10865553" y="-862322"/>
            <a:ext cx="2321982" cy="2315285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5" name="Picture 3" descr="Structure blanche">
            <a:extLst>
              <a:ext uri="{FF2B5EF4-FFF2-40B4-BE49-F238E27FC236}">
                <a16:creationId xmlns:a16="http://schemas.microsoft.com/office/drawing/2014/main" id="{16998C24-A53A-10F2-38AB-6470BC8060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18909788">
            <a:off x="10396583" y="5940264"/>
            <a:ext cx="2818778" cy="1555301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672A85D-8BD1-8426-882F-209476BB2C8D}"/>
              </a:ext>
            </a:extLst>
          </p:cNvPr>
          <p:cNvSpPr txBox="1"/>
          <p:nvPr/>
        </p:nvSpPr>
        <p:spPr>
          <a:xfrm>
            <a:off x="11304046" y="6351847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12/28</a:t>
            </a:r>
          </a:p>
        </p:txBody>
      </p:sp>
      <p:pic>
        <p:nvPicPr>
          <p:cNvPr id="2" name="Image 1" descr="Une image contenant texte, ligne, Tracé, reçu&#10;&#10;Le contenu généré par l’IA peut être incorrect.">
            <a:extLst>
              <a:ext uri="{FF2B5EF4-FFF2-40B4-BE49-F238E27FC236}">
                <a16:creationId xmlns:a16="http://schemas.microsoft.com/office/drawing/2014/main" id="{ABB0DC20-4708-5292-C392-01BFA7FFAC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81" y="945988"/>
            <a:ext cx="9254851" cy="28216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5400"/>
          </a:effectLst>
        </p:spPr>
      </p:pic>
      <p:pic>
        <p:nvPicPr>
          <p:cNvPr id="7" name="Image 6" descr="Une image contenant texte, capture d’écran, ligne, nombre&#10;&#10;Le contenu généré par l’IA peut être incorrect.">
            <a:extLst>
              <a:ext uri="{FF2B5EF4-FFF2-40B4-BE49-F238E27FC236}">
                <a16:creationId xmlns:a16="http://schemas.microsoft.com/office/drawing/2014/main" id="{4299CB2B-5A33-1E5E-E86B-C24D1520C2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81" y="3933840"/>
            <a:ext cx="9254849" cy="24180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427439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B35C6A-E099-7763-838D-1F86C817C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:a16="http://schemas.microsoft.com/office/drawing/2014/main" id="{40FFAC65-1890-F49F-8179-1E53D5BDC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6DB66B1-6DC3-F5DC-1DE2-2988F8666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4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D0ABCA5-3762-434F-1F87-B3C231EA9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650" y="260613"/>
            <a:ext cx="7636371" cy="44641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Aptos Display"/>
              </a:rPr>
              <a:t>3. GESTION DU PROJET</a:t>
            </a:r>
            <a:endParaRPr lang="fr-FR" sz="36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14" name="Graphic 13">
            <a:extLst>
              <a:ext uri="{FF2B5EF4-FFF2-40B4-BE49-F238E27FC236}">
                <a16:creationId xmlns:a16="http://schemas.microsoft.com/office/drawing/2014/main" id="{8530EB9C-8216-D1E8-F94F-B6DC40D21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236" y="1606411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6" name="Graphic 12">
            <a:extLst>
              <a:ext uri="{FF2B5EF4-FFF2-40B4-BE49-F238E27FC236}">
                <a16:creationId xmlns:a16="http://schemas.microsoft.com/office/drawing/2014/main" id="{3BF16677-2A58-913D-35C1-F17D51601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014" y="183570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Graphic 15">
            <a:extLst>
              <a:ext uri="{FF2B5EF4-FFF2-40B4-BE49-F238E27FC236}">
                <a16:creationId xmlns:a16="http://schemas.microsoft.com/office/drawing/2014/main" id="{3CAFEA5B-1309-A960-CF2A-ABBF65B01A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696" y="2060130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20" name="Straight Connector 124">
            <a:extLst>
              <a:ext uri="{FF2B5EF4-FFF2-40B4-BE49-F238E27FC236}">
                <a16:creationId xmlns:a16="http://schemas.microsoft.com/office/drawing/2014/main" id="{6BB4B83E-BA22-F7C9-8DB4-A1369F058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tructure blanche">
            <a:extLst>
              <a:ext uri="{FF2B5EF4-FFF2-40B4-BE49-F238E27FC236}">
                <a16:creationId xmlns:a16="http://schemas.microsoft.com/office/drawing/2014/main" id="{A39DD19E-D65A-C6E5-D7AA-ED83D4A0581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8555286">
            <a:off x="10865553" y="-862322"/>
            <a:ext cx="2321982" cy="2315285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5" name="Picture 3" descr="Structure blanche">
            <a:extLst>
              <a:ext uri="{FF2B5EF4-FFF2-40B4-BE49-F238E27FC236}">
                <a16:creationId xmlns:a16="http://schemas.microsoft.com/office/drawing/2014/main" id="{2F110A74-D7EA-13B6-2C2E-8E59A8C7EBE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18909788">
            <a:off x="10396583" y="5940264"/>
            <a:ext cx="2818778" cy="1555301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388130A-2F09-D53B-B5A7-6645A6384537}"/>
              </a:ext>
            </a:extLst>
          </p:cNvPr>
          <p:cNvSpPr txBox="1"/>
          <p:nvPr/>
        </p:nvSpPr>
        <p:spPr>
          <a:xfrm>
            <a:off x="11270650" y="6351847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13/28</a:t>
            </a:r>
          </a:p>
        </p:txBody>
      </p:sp>
      <p:pic>
        <p:nvPicPr>
          <p:cNvPr id="8" name="Image 7" descr="Une image contenant texte, capture d’écran, ligne, Tracé&#10;&#10;Le contenu généré par l’IA peut être incorrect.">
            <a:extLst>
              <a:ext uri="{FF2B5EF4-FFF2-40B4-BE49-F238E27FC236}">
                <a16:creationId xmlns:a16="http://schemas.microsoft.com/office/drawing/2014/main" id="{2677B7C4-7B68-0D54-2C9D-B15DBB7E9E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89" y="948923"/>
            <a:ext cx="9231136" cy="28186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5400"/>
          </a:effectLst>
        </p:spPr>
      </p:pic>
      <p:pic>
        <p:nvPicPr>
          <p:cNvPr id="9" name="Image 8" descr="Une image contenant texte, capture d’écran, reçu, ligne&#10;&#10;Le contenu généré par l’IA peut être incorrect.">
            <a:extLst>
              <a:ext uri="{FF2B5EF4-FFF2-40B4-BE49-F238E27FC236}">
                <a16:creationId xmlns:a16="http://schemas.microsoft.com/office/drawing/2014/main" id="{9426CD05-A184-8D07-208D-DD2B6F7320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87" y="3937255"/>
            <a:ext cx="9231134" cy="22734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190482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960CAE-5020-9C6E-05E8-1ECB52FD6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5" name="Rectangle 124">
            <a:extLst>
              <a:ext uri="{FF2B5EF4-FFF2-40B4-BE49-F238E27FC236}">
                <a16:creationId xmlns:a16="http://schemas.microsoft.com/office/drawing/2014/main" id="{990E677D-DB5F-24B4-5CB2-C3D38DE2D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!!Rectangle">
            <a:extLst>
              <a:ext uri="{FF2B5EF4-FFF2-40B4-BE49-F238E27FC236}">
                <a16:creationId xmlns:a16="http://schemas.microsoft.com/office/drawing/2014/main" id="{4BD2DEBE-E194-7778-77A5-14FF54892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E7F709F4-11A1-1377-5806-EC63F676E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Graphic 13">
            <a:extLst>
              <a:ext uri="{FF2B5EF4-FFF2-40B4-BE49-F238E27FC236}">
                <a16:creationId xmlns:a16="http://schemas.microsoft.com/office/drawing/2014/main" id="{5D5CC3CB-9D15-1B38-1527-5BE42E624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33" name="Graphic 12">
            <a:extLst>
              <a:ext uri="{FF2B5EF4-FFF2-40B4-BE49-F238E27FC236}">
                <a16:creationId xmlns:a16="http://schemas.microsoft.com/office/drawing/2014/main" id="{3E349930-0019-44B6-8AEB-AF651B1EE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35" name="Graphic 15">
            <a:extLst>
              <a:ext uri="{FF2B5EF4-FFF2-40B4-BE49-F238E27FC236}">
                <a16:creationId xmlns:a16="http://schemas.microsoft.com/office/drawing/2014/main" id="{89F10918-0415-1DCE-2530-3C740F323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2" name="Picture 3" descr="Structure blanche">
            <a:extLst>
              <a:ext uri="{FF2B5EF4-FFF2-40B4-BE49-F238E27FC236}">
                <a16:creationId xmlns:a16="http://schemas.microsoft.com/office/drawing/2014/main" id="{C4C1DE47-BB63-902A-C982-709392B5E13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l="-1" r="13873" b="26654"/>
          <a:stretch/>
        </p:blipFill>
        <p:spPr>
          <a:xfrm>
            <a:off x="-1" y="6310268"/>
            <a:ext cx="12192001" cy="547731"/>
          </a:xfrm>
          <a:prstGeom prst="rect">
            <a:avLst/>
          </a:prstGeom>
        </p:spPr>
      </p:pic>
      <p:pic>
        <p:nvPicPr>
          <p:cNvPr id="4" name="Picture 3" descr="Structure blanche">
            <a:extLst>
              <a:ext uri="{FF2B5EF4-FFF2-40B4-BE49-F238E27FC236}">
                <a16:creationId xmlns:a16="http://schemas.microsoft.com/office/drawing/2014/main" id="{C96432DC-14CA-E210-1F75-6CD392A6E3D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8161308">
            <a:off x="10694310" y="119397"/>
            <a:ext cx="1369725" cy="1365774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5" name="Picture 3" descr="Structure blanche">
            <a:extLst>
              <a:ext uri="{FF2B5EF4-FFF2-40B4-BE49-F238E27FC236}">
                <a16:creationId xmlns:a16="http://schemas.microsoft.com/office/drawing/2014/main" id="{4FE65BFA-327D-7569-7D18-C170006B7D0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1102488">
            <a:off x="9521198" y="-216471"/>
            <a:ext cx="831429" cy="829031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10" name="Sous-titre 2">
            <a:extLst>
              <a:ext uri="{FF2B5EF4-FFF2-40B4-BE49-F238E27FC236}">
                <a16:creationId xmlns:a16="http://schemas.microsoft.com/office/drawing/2014/main" id="{1D25906C-A23F-C2A5-2BF3-A0916A4CB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446" y="201070"/>
            <a:ext cx="9113488" cy="44641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Aptos Display"/>
              </a:rPr>
              <a:t>3. GESTION DU PROJET</a:t>
            </a:r>
            <a:endParaRPr lang="fr-FR" sz="36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DDC68B-42AC-612A-BD8A-B2EEB03C053E}"/>
              </a:ext>
            </a:extLst>
          </p:cNvPr>
          <p:cNvSpPr txBox="1"/>
          <p:nvPr/>
        </p:nvSpPr>
        <p:spPr>
          <a:xfrm>
            <a:off x="11279908" y="638823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14/28</a:t>
            </a:r>
          </a:p>
        </p:txBody>
      </p:sp>
      <p:pic>
        <p:nvPicPr>
          <p:cNvPr id="6" name="Image 5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8BAA3874-B025-99D4-0011-C9681816A9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07" y="1844807"/>
            <a:ext cx="11174384" cy="3677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33689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12F05F-29A2-6E66-015C-E9CA82D45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>
            <a:extLst>
              <a:ext uri="{FF2B5EF4-FFF2-40B4-BE49-F238E27FC236}">
                <a16:creationId xmlns:a16="http://schemas.microsoft.com/office/drawing/2014/main" id="{C867B88D-73F5-E3E6-A6E1-E29EC4685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3CE1B53-DD7B-32DF-50CC-64F10899B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275" y="271920"/>
            <a:ext cx="9583721" cy="686849"/>
          </a:xfrm>
        </p:spPr>
        <p:txBody>
          <a:bodyPr anchor="b">
            <a:noAutofit/>
          </a:bodyPr>
          <a:lstStyle/>
          <a:p>
            <a:r>
              <a:rPr lang="fr-FR" sz="3600" b="0" dirty="0">
                <a:solidFill>
                  <a:schemeClr val="bg1"/>
                </a:solidFill>
                <a:latin typeface="Aptos Display"/>
              </a:rPr>
              <a:t>3. GESTION DU PROJET</a:t>
            </a:r>
            <a:endParaRPr lang="fr-FR" sz="3600" b="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B7053E01-24F6-5D1C-81AA-E75F12ED8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9322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Structure blanche">
            <a:extLst>
              <a:ext uri="{FF2B5EF4-FFF2-40B4-BE49-F238E27FC236}">
                <a16:creationId xmlns:a16="http://schemas.microsoft.com/office/drawing/2014/main" id="{4D934226-8229-A9F2-222E-1A51B84D821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9064723">
            <a:off x="10543475" y="-1030977"/>
            <a:ext cx="2691302" cy="2605794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11" name="Picture 3" descr="Structure blanche">
            <a:extLst>
              <a:ext uri="{FF2B5EF4-FFF2-40B4-BE49-F238E27FC236}">
                <a16:creationId xmlns:a16="http://schemas.microsoft.com/office/drawing/2014/main" id="{E996A216-FB24-336E-D70C-BCAC8F28956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8051550">
            <a:off x="8776532" y="-664410"/>
            <a:ext cx="1467242" cy="1420625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09C8EC8-25BD-FD60-4FFD-55E23EDA2F23}"/>
              </a:ext>
            </a:extLst>
          </p:cNvPr>
          <p:cNvSpPr txBox="1"/>
          <p:nvPr/>
        </p:nvSpPr>
        <p:spPr>
          <a:xfrm>
            <a:off x="11291944" y="637245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15/28</a:t>
            </a:r>
          </a:p>
        </p:txBody>
      </p:sp>
      <p:pic>
        <p:nvPicPr>
          <p:cNvPr id="7" name="Image 6" descr="Une image contenant texte, conception&#10;&#10;Le contenu généré par l’IA peut être incorrect.">
            <a:extLst>
              <a:ext uri="{FF2B5EF4-FFF2-40B4-BE49-F238E27FC236}">
                <a16:creationId xmlns:a16="http://schemas.microsoft.com/office/drawing/2014/main" id="{9E9F03CF-0B8C-CEDB-5520-0D1124A18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6144" y="2566129"/>
            <a:ext cx="2556872" cy="1705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8100"/>
          </a:effec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9A40EE5-F73C-A9D3-111E-2433E9A09BE7}"/>
              </a:ext>
            </a:extLst>
          </p:cNvPr>
          <p:cNvSpPr txBox="1"/>
          <p:nvPr/>
        </p:nvSpPr>
        <p:spPr>
          <a:xfrm>
            <a:off x="716505" y="3233978"/>
            <a:ext cx="304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Coûts humains : 200 000 €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EED1B11-F695-F693-8C6E-4DC8BD47BCBD}"/>
              </a:ext>
            </a:extLst>
          </p:cNvPr>
          <p:cNvSpPr txBox="1"/>
          <p:nvPr/>
        </p:nvSpPr>
        <p:spPr>
          <a:xfrm>
            <a:off x="7790691" y="3244918"/>
            <a:ext cx="3293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Coûts cloud AWS : 255 000 €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9115FAF-78E0-C540-BD13-DBBEFEB283D7}"/>
              </a:ext>
            </a:extLst>
          </p:cNvPr>
          <p:cNvSpPr txBox="1"/>
          <p:nvPr/>
        </p:nvSpPr>
        <p:spPr>
          <a:xfrm>
            <a:off x="4619180" y="1419477"/>
            <a:ext cx="230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Budget sur 10 mois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5AD42F4-82B3-5FAE-48D0-ADBBCF56374E}"/>
              </a:ext>
            </a:extLst>
          </p:cNvPr>
          <p:cNvCxnSpPr>
            <a:cxnSpLocks/>
          </p:cNvCxnSpPr>
          <p:nvPr/>
        </p:nvCxnSpPr>
        <p:spPr>
          <a:xfrm flipH="1">
            <a:off x="7213232" y="3429584"/>
            <a:ext cx="577459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D1B9F75B-86FF-C870-37D6-4467E5187B94}"/>
              </a:ext>
            </a:extLst>
          </p:cNvPr>
          <p:cNvCxnSpPr>
            <a:cxnSpLocks/>
          </p:cNvCxnSpPr>
          <p:nvPr/>
        </p:nvCxnSpPr>
        <p:spPr>
          <a:xfrm flipH="1">
            <a:off x="3762353" y="3429584"/>
            <a:ext cx="577459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7BB839F1-CB08-BA98-1F73-23D4DAF618C0}"/>
              </a:ext>
            </a:extLst>
          </p:cNvPr>
          <p:cNvCxnSpPr/>
          <p:nvPr/>
        </p:nvCxnSpPr>
        <p:spPr>
          <a:xfrm>
            <a:off x="5794523" y="1856453"/>
            <a:ext cx="0" cy="574387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32CBF58A-014A-2D43-1BE3-B445DCB25C77}"/>
              </a:ext>
            </a:extLst>
          </p:cNvPr>
          <p:cNvSpPr txBox="1"/>
          <p:nvPr/>
        </p:nvSpPr>
        <p:spPr>
          <a:xfrm>
            <a:off x="4782690" y="4985412"/>
            <a:ext cx="1973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Total : 455 000 €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7BB73AF4-7BF6-B7E6-F171-66584C26096C}"/>
              </a:ext>
            </a:extLst>
          </p:cNvPr>
          <p:cNvCxnSpPr/>
          <p:nvPr/>
        </p:nvCxnSpPr>
        <p:spPr>
          <a:xfrm>
            <a:off x="5769335" y="4347312"/>
            <a:ext cx="0" cy="574387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35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2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AF17CB-5959-24E3-17E8-1B2844293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:a16="http://schemas.microsoft.com/office/drawing/2014/main" id="{DD053B26-7E2B-24D5-15AC-52866369C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A9A7BF6-B8F3-09E1-91AD-052D15750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4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Graphic 13">
            <a:extLst>
              <a:ext uri="{FF2B5EF4-FFF2-40B4-BE49-F238E27FC236}">
                <a16:creationId xmlns:a16="http://schemas.microsoft.com/office/drawing/2014/main" id="{6A7F0347-3767-9B10-7620-A7105EDE7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236" y="1606411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6" name="Graphic 12">
            <a:extLst>
              <a:ext uri="{FF2B5EF4-FFF2-40B4-BE49-F238E27FC236}">
                <a16:creationId xmlns:a16="http://schemas.microsoft.com/office/drawing/2014/main" id="{302070E4-42BC-1848-AF9D-B77377179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014" y="183570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Graphic 15">
            <a:extLst>
              <a:ext uri="{FF2B5EF4-FFF2-40B4-BE49-F238E27FC236}">
                <a16:creationId xmlns:a16="http://schemas.microsoft.com/office/drawing/2014/main" id="{2074AD82-D95A-B6DD-19DB-95A87CEA9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696" y="2060130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20" name="Straight Connector 124">
            <a:extLst>
              <a:ext uri="{FF2B5EF4-FFF2-40B4-BE49-F238E27FC236}">
                <a16:creationId xmlns:a16="http://schemas.microsoft.com/office/drawing/2014/main" id="{669C59FE-D0A4-1099-6754-350E0636B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Structure blanche">
            <a:extLst>
              <a:ext uri="{FF2B5EF4-FFF2-40B4-BE49-F238E27FC236}">
                <a16:creationId xmlns:a16="http://schemas.microsoft.com/office/drawing/2014/main" id="{DF3F5B80-DDF7-1352-BAEB-A94DD4E7F14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7149240">
            <a:off x="-1341965" y="5532774"/>
            <a:ext cx="2321982" cy="2315285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86A6047-154F-A76D-7C27-1A24860E48CF}"/>
              </a:ext>
            </a:extLst>
          </p:cNvPr>
          <p:cNvSpPr txBox="1"/>
          <p:nvPr/>
        </p:nvSpPr>
        <p:spPr>
          <a:xfrm>
            <a:off x="11217542" y="636974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16/28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35A9DC1-683C-6E26-428F-95F183340A58}"/>
              </a:ext>
            </a:extLst>
          </p:cNvPr>
          <p:cNvSpPr txBox="1"/>
          <p:nvPr/>
        </p:nvSpPr>
        <p:spPr>
          <a:xfrm>
            <a:off x="269847" y="207066"/>
            <a:ext cx="953889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Aptos Display"/>
              </a:rPr>
              <a:t>3. GESTION DU PROJET</a:t>
            </a:r>
            <a:endParaRPr lang="fr-FR" sz="36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3" name="Picture 3" descr="Structure blanche">
            <a:extLst>
              <a:ext uri="{FF2B5EF4-FFF2-40B4-BE49-F238E27FC236}">
                <a16:creationId xmlns:a16="http://schemas.microsoft.com/office/drawing/2014/main" id="{3B53B8BA-BAE9-16E0-8C5E-E0ACA78C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859789">
            <a:off x="-585106" y="4082399"/>
            <a:ext cx="1116854" cy="1113633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741D30B-F63B-3D46-9FE8-96F77C0EE5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3583" r="3902" b="1790"/>
          <a:stretch>
            <a:fillRect/>
          </a:stretch>
        </p:blipFill>
        <p:spPr bwMode="auto">
          <a:xfrm>
            <a:off x="3437440" y="1004090"/>
            <a:ext cx="5317119" cy="4849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8055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57C6CA-CAF6-E2ED-AB24-33236EAF5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F706EE85-1699-76A2-822F-AE045EAB5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!!Rectangle">
            <a:extLst>
              <a:ext uri="{FF2B5EF4-FFF2-40B4-BE49-F238E27FC236}">
                <a16:creationId xmlns:a16="http://schemas.microsoft.com/office/drawing/2014/main" id="{2DB0A476-C095-18F7-5488-8A3252C40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EBF9EBA-9820-CB4C-EDAA-4C059FEAEF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772" y="19845"/>
            <a:ext cx="8045538" cy="766781"/>
          </a:xfrm>
        </p:spPr>
        <p:txBody>
          <a:bodyPr anchor="b">
            <a:normAutofit/>
          </a:bodyPr>
          <a:lstStyle/>
          <a:p>
            <a:r>
              <a:rPr lang="fr-FR" sz="3600" b="0" dirty="0">
                <a:solidFill>
                  <a:schemeClr val="bg1"/>
                </a:solidFill>
                <a:latin typeface="Aptos" panose="020B0004020202020204" pitchFamily="34" charset="0"/>
              </a:rPr>
              <a:t>5. MÉTHODOLOGIE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F48B4BBA-2677-45C2-44F6-DAE44771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Graphic 22">
            <a:extLst>
              <a:ext uri="{FF2B5EF4-FFF2-40B4-BE49-F238E27FC236}">
                <a16:creationId xmlns:a16="http://schemas.microsoft.com/office/drawing/2014/main" id="{DF02E28E-077C-02AF-52EF-945218D5D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340" y="122578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4" name="Graphic 23">
            <a:extLst>
              <a:ext uri="{FF2B5EF4-FFF2-40B4-BE49-F238E27FC236}">
                <a16:creationId xmlns:a16="http://schemas.microsoft.com/office/drawing/2014/main" id="{11CCFEB6-8C3E-4EBC-94E0-19BEF6DB3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4855" y="1685867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6" name="Graphic 21">
            <a:extLst>
              <a:ext uri="{FF2B5EF4-FFF2-40B4-BE49-F238E27FC236}">
                <a16:creationId xmlns:a16="http://schemas.microsoft.com/office/drawing/2014/main" id="{1D25C2E7-68AF-94D0-BDEA-DDF1CCBAE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7962" y="2175690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5" name="Picture 3" descr="Structure blanche">
            <a:extLst>
              <a:ext uri="{FF2B5EF4-FFF2-40B4-BE49-F238E27FC236}">
                <a16:creationId xmlns:a16="http://schemas.microsoft.com/office/drawing/2014/main" id="{9F00259B-0183-1DC5-D73D-877EA216905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14214" b="38590"/>
          <a:stretch/>
        </p:blipFill>
        <p:spPr>
          <a:xfrm>
            <a:off x="8878" y="6324602"/>
            <a:ext cx="12192000" cy="533398"/>
          </a:xfrm>
          <a:prstGeom prst="rect">
            <a:avLst/>
          </a:prstGeom>
        </p:spPr>
      </p:pic>
      <p:pic>
        <p:nvPicPr>
          <p:cNvPr id="6" name="Picture 3" descr="Structure blanche">
            <a:extLst>
              <a:ext uri="{FF2B5EF4-FFF2-40B4-BE49-F238E27FC236}">
                <a16:creationId xmlns:a16="http://schemas.microsoft.com/office/drawing/2014/main" id="{FEE6530B-2786-CFD7-5EAC-A416F60848F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13072633">
            <a:off x="10234091" y="-647965"/>
            <a:ext cx="2818778" cy="155530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A682B4D-9F40-0582-C05A-0BC289352EEE}"/>
              </a:ext>
            </a:extLst>
          </p:cNvPr>
          <p:cNvSpPr txBox="1"/>
          <p:nvPr/>
        </p:nvSpPr>
        <p:spPr>
          <a:xfrm>
            <a:off x="11309632" y="639758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17/28</a:t>
            </a:r>
          </a:p>
        </p:txBody>
      </p:sp>
      <p:pic>
        <p:nvPicPr>
          <p:cNvPr id="4" name="Image 3" descr="Une image contenant texte, logo, Police, symbole&#10;&#10;Le contenu généré par l’IA peut être incorrect.">
            <a:extLst>
              <a:ext uri="{FF2B5EF4-FFF2-40B4-BE49-F238E27FC236}">
                <a16:creationId xmlns:a16="http://schemas.microsoft.com/office/drawing/2014/main" id="{7185CCDF-E8EA-8236-9539-A69F06F4DC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54" y="1377324"/>
            <a:ext cx="2485663" cy="1699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2000" dist="5000" dir="5400000" sy="-100000" algn="bl" rotWithShape="0"/>
          </a:effectLst>
        </p:spPr>
      </p:pic>
      <p:pic>
        <p:nvPicPr>
          <p:cNvPr id="9" name="Image 8" descr="Une image contenant texte, Graphique, clipart, graphisme&#10;&#10;Le contenu généré par l’IA peut être incorrect.">
            <a:extLst>
              <a:ext uri="{FF2B5EF4-FFF2-40B4-BE49-F238E27FC236}">
                <a16:creationId xmlns:a16="http://schemas.microsoft.com/office/drawing/2014/main" id="{87B730F5-3E7D-19BE-C1D4-3543BFA4F4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985" y="3930608"/>
            <a:ext cx="3552826" cy="1719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2000" dist="5000" dir="5400000" sy="-100000" algn="bl" rotWithShape="0"/>
          </a:effec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4A229A9-DD92-4363-9E1D-5E0BA563DC73}"/>
              </a:ext>
            </a:extLst>
          </p:cNvPr>
          <p:cNvSpPr txBox="1"/>
          <p:nvPr/>
        </p:nvSpPr>
        <p:spPr>
          <a:xfrm>
            <a:off x="3417007" y="1937168"/>
            <a:ext cx="5696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Analyse des risques des processus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82B5E9D-0EC7-DE65-7BAE-14B0920BB8AB}"/>
              </a:ext>
            </a:extLst>
          </p:cNvPr>
          <p:cNvSpPr txBox="1"/>
          <p:nvPr/>
        </p:nvSpPr>
        <p:spPr>
          <a:xfrm>
            <a:off x="3417007" y="1461357"/>
            <a:ext cx="5696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Analyse de l’existant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A6A1B8A-ADCC-DF7D-B21C-57819CF54D8B}"/>
              </a:ext>
            </a:extLst>
          </p:cNvPr>
          <p:cNvSpPr txBox="1"/>
          <p:nvPr/>
        </p:nvSpPr>
        <p:spPr>
          <a:xfrm>
            <a:off x="3417007" y="2430054"/>
            <a:ext cx="4497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Prévenir les risques et les contraintes des ressources du projet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534F4A4-8DF2-5BD8-79CB-65DFADC625D9}"/>
              </a:ext>
            </a:extLst>
          </p:cNvPr>
          <p:cNvSpPr txBox="1"/>
          <p:nvPr/>
        </p:nvSpPr>
        <p:spPr>
          <a:xfrm>
            <a:off x="5732834" y="4067347"/>
            <a:ext cx="5696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Avancer cyclique du projet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5835575-5C6C-9412-8DC6-407DF725D2B7}"/>
              </a:ext>
            </a:extLst>
          </p:cNvPr>
          <p:cNvSpPr txBox="1"/>
          <p:nvPr/>
        </p:nvSpPr>
        <p:spPr>
          <a:xfrm>
            <a:off x="5732834" y="4564246"/>
            <a:ext cx="5696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« Point de contrôle » entre chaque mission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73A5176-1F69-A645-043B-A8D5D24297CA}"/>
              </a:ext>
            </a:extLst>
          </p:cNvPr>
          <p:cNvSpPr txBox="1"/>
          <p:nvPr/>
        </p:nvSpPr>
        <p:spPr>
          <a:xfrm>
            <a:off x="5732834" y="5061145"/>
            <a:ext cx="611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Amélioration continue de la qualité et de l’efficacité</a:t>
            </a:r>
          </a:p>
        </p:txBody>
      </p:sp>
    </p:spTree>
    <p:extLst>
      <p:ext uri="{BB962C8B-B14F-4D97-AF65-F5344CB8AC3E}">
        <p14:creationId xmlns:p14="http://schemas.microsoft.com/office/powerpoint/2010/main" val="219410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08F16D-4184-1216-4F7B-94E59D352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4C851B14-F95C-14F6-DD04-616BD6BF1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!!Rectangle">
            <a:extLst>
              <a:ext uri="{FF2B5EF4-FFF2-40B4-BE49-F238E27FC236}">
                <a16:creationId xmlns:a16="http://schemas.microsoft.com/office/drawing/2014/main" id="{E6BDCC79-9895-9FDB-0EB4-F65052170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59BA08A-F370-70F5-0CFE-8073F55A7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642" y="31776"/>
            <a:ext cx="10723169" cy="766781"/>
          </a:xfrm>
        </p:spPr>
        <p:txBody>
          <a:bodyPr anchor="b">
            <a:normAutofit/>
          </a:bodyPr>
          <a:lstStyle/>
          <a:p>
            <a:r>
              <a:rPr lang="fr-FR" sz="3600" b="0" dirty="0">
                <a:solidFill>
                  <a:schemeClr val="bg1"/>
                </a:solidFill>
                <a:latin typeface="Aptos" panose="020B0004020202020204" pitchFamily="34" charset="0"/>
              </a:rPr>
              <a:t>6. MISSIONS : cartographie de l’existant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6A1C638A-1700-D264-EC0C-1A60F19C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Graphic 22">
            <a:extLst>
              <a:ext uri="{FF2B5EF4-FFF2-40B4-BE49-F238E27FC236}">
                <a16:creationId xmlns:a16="http://schemas.microsoft.com/office/drawing/2014/main" id="{83C235C5-8A00-424C-0440-DEA15ECAF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340" y="122578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4" name="Graphic 23">
            <a:extLst>
              <a:ext uri="{FF2B5EF4-FFF2-40B4-BE49-F238E27FC236}">
                <a16:creationId xmlns:a16="http://schemas.microsoft.com/office/drawing/2014/main" id="{9F28BD7A-1705-CAE4-D51F-ACE7D35B0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4855" y="1685867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6" name="Graphic 21">
            <a:extLst>
              <a:ext uri="{FF2B5EF4-FFF2-40B4-BE49-F238E27FC236}">
                <a16:creationId xmlns:a16="http://schemas.microsoft.com/office/drawing/2014/main" id="{B3D2276C-3FCB-F176-A56A-5C0658471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7962" y="2175690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6" name="Picture 3" descr="Structure blanche">
            <a:extLst>
              <a:ext uri="{FF2B5EF4-FFF2-40B4-BE49-F238E27FC236}">
                <a16:creationId xmlns:a16="http://schemas.microsoft.com/office/drawing/2014/main" id="{4081C51D-1FB1-1F2A-154F-9571B0935C7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2263645">
            <a:off x="-1032075" y="6218328"/>
            <a:ext cx="2818778" cy="1555301"/>
          </a:xfrm>
          <a:prstGeom prst="rect">
            <a:avLst/>
          </a:prstGeom>
        </p:spPr>
      </p:pic>
      <p:pic>
        <p:nvPicPr>
          <p:cNvPr id="7" name="Picture 3" descr="Structure blanche">
            <a:extLst>
              <a:ext uri="{FF2B5EF4-FFF2-40B4-BE49-F238E27FC236}">
                <a16:creationId xmlns:a16="http://schemas.microsoft.com/office/drawing/2014/main" id="{878DE673-5A08-3344-FA6F-7336C9AB1BE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8161308">
            <a:off x="10899084" y="-669041"/>
            <a:ext cx="1887742" cy="1827765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AD7E9A0-6AE9-8A12-7107-AEFD402C41DB}"/>
              </a:ext>
            </a:extLst>
          </p:cNvPr>
          <p:cNvSpPr txBox="1"/>
          <p:nvPr/>
        </p:nvSpPr>
        <p:spPr>
          <a:xfrm>
            <a:off x="11298981" y="638173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18/28</a:t>
            </a:r>
          </a:p>
        </p:txBody>
      </p:sp>
      <p:pic>
        <p:nvPicPr>
          <p:cNvPr id="4" name="Image 3" descr="Une image contenant carte, texte&#10;&#10;Le contenu généré par l’IA peut être incorrect.">
            <a:extLst>
              <a:ext uri="{FF2B5EF4-FFF2-40B4-BE49-F238E27FC236}">
                <a16:creationId xmlns:a16="http://schemas.microsoft.com/office/drawing/2014/main" id="{8265933D-10CE-E3CB-CE16-0591602629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975" y="2927749"/>
            <a:ext cx="1603546" cy="1603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2000" dist="5000" dir="5400000" sy="-100000" algn="bl" rotWithShape="0"/>
          </a:effec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6A470BF-08C2-D9FE-76B4-EE60A5A9D314}"/>
              </a:ext>
            </a:extLst>
          </p:cNvPr>
          <p:cNvSpPr txBox="1"/>
          <p:nvPr/>
        </p:nvSpPr>
        <p:spPr>
          <a:xfrm>
            <a:off x="4349695" y="1884570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Schématisation de l’infrastructure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47947E1-FA92-4274-D226-B92F4EDFE22C}"/>
              </a:ext>
            </a:extLst>
          </p:cNvPr>
          <p:cNvSpPr txBox="1"/>
          <p:nvPr/>
        </p:nvSpPr>
        <p:spPr>
          <a:xfrm>
            <a:off x="7853333" y="3990799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Énumération des composantes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86F3C24-EE82-B2D0-5137-B13C0760C7AD}"/>
              </a:ext>
            </a:extLst>
          </p:cNvPr>
          <p:cNvSpPr txBox="1"/>
          <p:nvPr/>
        </p:nvSpPr>
        <p:spPr>
          <a:xfrm>
            <a:off x="6772141" y="5154359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Gestion de l’environnement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6D2294A-A734-6A6D-D842-87BCB6200816}"/>
              </a:ext>
            </a:extLst>
          </p:cNvPr>
          <p:cNvSpPr txBox="1"/>
          <p:nvPr/>
        </p:nvSpPr>
        <p:spPr>
          <a:xfrm>
            <a:off x="1569589" y="3998613"/>
            <a:ext cx="3003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Réglementation des accès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43A6B82-D376-6DAC-10B7-625903A4B03E}"/>
              </a:ext>
            </a:extLst>
          </p:cNvPr>
          <p:cNvSpPr txBox="1"/>
          <p:nvPr/>
        </p:nvSpPr>
        <p:spPr>
          <a:xfrm>
            <a:off x="7853333" y="2831942"/>
            <a:ext cx="331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Réglementation des filtrages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40853CE-E63E-10FF-DFF3-59048530931A}"/>
              </a:ext>
            </a:extLst>
          </p:cNvPr>
          <p:cNvSpPr txBox="1"/>
          <p:nvPr/>
        </p:nvSpPr>
        <p:spPr>
          <a:xfrm>
            <a:off x="387227" y="2834100"/>
            <a:ext cx="431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Conformité des serveurs et stockages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95902C0-D9AF-CACE-21CE-E5D48DFA1CCB}"/>
              </a:ext>
            </a:extLst>
          </p:cNvPr>
          <p:cNvSpPr txBox="1"/>
          <p:nvPr/>
        </p:nvSpPr>
        <p:spPr>
          <a:xfrm>
            <a:off x="2173649" y="5141810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Structuration de l’infrastructure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400FF7E-119D-83E0-CD22-E7113923650C}"/>
              </a:ext>
            </a:extLst>
          </p:cNvPr>
          <p:cNvCxnSpPr>
            <a:cxnSpLocks/>
            <a:endCxn id="13" idx="3"/>
          </p:cNvCxnSpPr>
          <p:nvPr/>
        </p:nvCxnSpPr>
        <p:spPr>
          <a:xfrm flipH="1" flipV="1">
            <a:off x="4703670" y="3018766"/>
            <a:ext cx="592693" cy="59804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C032B14-7428-C6FA-037C-CA5C0C8C3F84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7301348" y="3016608"/>
            <a:ext cx="551985" cy="61962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356E0258-A290-1DE2-EF83-E9028A4B55EA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6288688" y="2253902"/>
            <a:ext cx="0" cy="466449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774918DA-44B5-CEC7-96EE-8A453CE87B20}"/>
              </a:ext>
            </a:extLst>
          </p:cNvPr>
          <p:cNvCxnSpPr>
            <a:cxnSpLocks/>
          </p:cNvCxnSpPr>
          <p:nvPr/>
        </p:nvCxnSpPr>
        <p:spPr>
          <a:xfrm flipH="1">
            <a:off x="4692599" y="4106417"/>
            <a:ext cx="603764" cy="89462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46ABE005-2143-488C-E0AA-4EC991EE6719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7301348" y="4079615"/>
            <a:ext cx="551985" cy="9585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498BF877-82EA-8A1B-4733-19C5F0C9EC1E}"/>
              </a:ext>
            </a:extLst>
          </p:cNvPr>
          <p:cNvCxnSpPr>
            <a:cxnSpLocks/>
          </p:cNvCxnSpPr>
          <p:nvPr/>
        </p:nvCxnSpPr>
        <p:spPr>
          <a:xfrm flipH="1">
            <a:off x="5502975" y="4738693"/>
            <a:ext cx="377850" cy="403117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C059E077-4DAB-7B99-A2D5-011135A97E8C}"/>
              </a:ext>
            </a:extLst>
          </p:cNvPr>
          <p:cNvCxnSpPr>
            <a:cxnSpLocks/>
          </p:cNvCxnSpPr>
          <p:nvPr/>
        </p:nvCxnSpPr>
        <p:spPr>
          <a:xfrm>
            <a:off x="6682598" y="4738693"/>
            <a:ext cx="325819" cy="398773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34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075E6E-9924-4E13-92F5-9791A9F38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:a16="http://schemas.microsoft.com/office/drawing/2014/main" id="{19054B0E-3187-F1AB-B42F-FF75F7FBA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7C340F4A-054A-C2AC-05C3-896762121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4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Graphic 13">
            <a:extLst>
              <a:ext uri="{FF2B5EF4-FFF2-40B4-BE49-F238E27FC236}">
                <a16:creationId xmlns:a16="http://schemas.microsoft.com/office/drawing/2014/main" id="{F815B5AE-A917-387E-AC19-22CD1593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236" y="1606411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6" name="Graphic 12">
            <a:extLst>
              <a:ext uri="{FF2B5EF4-FFF2-40B4-BE49-F238E27FC236}">
                <a16:creationId xmlns:a16="http://schemas.microsoft.com/office/drawing/2014/main" id="{30004104-799F-A9E6-5451-095E750DA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014" y="183570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Graphic 15">
            <a:extLst>
              <a:ext uri="{FF2B5EF4-FFF2-40B4-BE49-F238E27FC236}">
                <a16:creationId xmlns:a16="http://schemas.microsoft.com/office/drawing/2014/main" id="{B2DC82BB-B80E-3040-C0C1-7E8C17B29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696" y="2060130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20" name="Straight Connector 124">
            <a:extLst>
              <a:ext uri="{FF2B5EF4-FFF2-40B4-BE49-F238E27FC236}">
                <a16:creationId xmlns:a16="http://schemas.microsoft.com/office/drawing/2014/main" id="{1DD1CC60-3603-E33D-266C-84AA9FDBA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Structure blanche">
            <a:extLst>
              <a:ext uri="{FF2B5EF4-FFF2-40B4-BE49-F238E27FC236}">
                <a16:creationId xmlns:a16="http://schemas.microsoft.com/office/drawing/2014/main" id="{AF934324-F1E2-23D2-9E47-8ABD623B912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7149240">
            <a:off x="-1341965" y="5532774"/>
            <a:ext cx="2321982" cy="2315285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759BE57-C1C3-DF93-6999-14B47827222E}"/>
              </a:ext>
            </a:extLst>
          </p:cNvPr>
          <p:cNvSpPr txBox="1"/>
          <p:nvPr/>
        </p:nvSpPr>
        <p:spPr>
          <a:xfrm>
            <a:off x="11307116" y="632108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19/28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303ED83-1EC5-B37F-7CAD-351C68217930}"/>
              </a:ext>
            </a:extLst>
          </p:cNvPr>
          <p:cNvSpPr txBox="1"/>
          <p:nvPr/>
        </p:nvSpPr>
        <p:spPr>
          <a:xfrm>
            <a:off x="269847" y="207066"/>
            <a:ext cx="1066524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Aptos" panose="020B0004020202020204" pitchFamily="34" charset="0"/>
              </a:rPr>
              <a:t>6. MISSIONS : UNIFICATION DE L’INFRASTRUCTURE</a:t>
            </a:r>
          </a:p>
        </p:txBody>
      </p:sp>
      <p:pic>
        <p:nvPicPr>
          <p:cNvPr id="3" name="Picture 3" descr="Structure blanche">
            <a:extLst>
              <a:ext uri="{FF2B5EF4-FFF2-40B4-BE49-F238E27FC236}">
                <a16:creationId xmlns:a16="http://schemas.microsoft.com/office/drawing/2014/main" id="{35F47C7E-4CAE-740C-1C53-C0FCBE72CD5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859789">
            <a:off x="-585106" y="4082399"/>
            <a:ext cx="1116854" cy="1113633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7F45ACF-8F3E-3C51-3D12-69B64B196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586" y="3034408"/>
            <a:ext cx="4706391" cy="1382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8100"/>
          </a:effectLst>
        </p:spPr>
      </p:pic>
      <p:pic>
        <p:nvPicPr>
          <p:cNvPr id="11" name="Image 10" descr="Une image contenant texte, capture d’écran, Rectangle, internet&#10;&#10;Le contenu généré par l’IA peut être incorrect.">
            <a:extLst>
              <a:ext uri="{FF2B5EF4-FFF2-40B4-BE49-F238E27FC236}">
                <a16:creationId xmlns:a16="http://schemas.microsoft.com/office/drawing/2014/main" id="{468F2646-B287-C455-F456-D77930C038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009" y="1291252"/>
            <a:ext cx="4112720" cy="1793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8000" dist="5000" dir="5400000" sy="-100000" algn="bl" rotWithShape="0"/>
          </a:effectLst>
        </p:spPr>
      </p:pic>
      <p:pic>
        <p:nvPicPr>
          <p:cNvPr id="15" name="Image 14" descr="Une image contenant texte, capture d’écran, Police, Rectangle&#10;&#10;Le contenu généré par l’IA peut être incorrect.">
            <a:extLst>
              <a:ext uri="{FF2B5EF4-FFF2-40B4-BE49-F238E27FC236}">
                <a16:creationId xmlns:a16="http://schemas.microsoft.com/office/drawing/2014/main" id="{BA536AD6-17E4-398F-D124-83DF88F2FB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321" y="4349631"/>
            <a:ext cx="4170096" cy="1818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8000" dist="5000" dir="5400000" sy="-100000" algn="bl" rotWithShape="0"/>
          </a:effectLst>
        </p:spPr>
      </p:pic>
      <p:cxnSp>
        <p:nvCxnSpPr>
          <p:cNvPr id="17" name="Connecteur : en arc 16">
            <a:extLst>
              <a:ext uri="{FF2B5EF4-FFF2-40B4-BE49-F238E27FC236}">
                <a16:creationId xmlns:a16="http://schemas.microsoft.com/office/drawing/2014/main" id="{1E551591-017A-FA40-A67C-27EE394546F5}"/>
              </a:ext>
            </a:extLst>
          </p:cNvPr>
          <p:cNvCxnSpPr>
            <a:stCxn id="11" idx="3"/>
            <a:endCxn id="5" idx="0"/>
          </p:cNvCxnSpPr>
          <p:nvPr/>
        </p:nvCxnSpPr>
        <p:spPr>
          <a:xfrm>
            <a:off x="5814729" y="2187843"/>
            <a:ext cx="2936053" cy="846565"/>
          </a:xfrm>
          <a:prstGeom prst="curvedConnector2">
            <a:avLst/>
          </a:prstGeom>
          <a:ln w="222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 : en arc 18">
            <a:extLst>
              <a:ext uri="{FF2B5EF4-FFF2-40B4-BE49-F238E27FC236}">
                <a16:creationId xmlns:a16="http://schemas.microsoft.com/office/drawing/2014/main" id="{7FB4ED18-12B5-AA35-DD70-584C3623D38E}"/>
              </a:ext>
            </a:extLst>
          </p:cNvPr>
          <p:cNvCxnSpPr>
            <a:stCxn id="5" idx="2"/>
            <a:endCxn id="15" idx="3"/>
          </p:cNvCxnSpPr>
          <p:nvPr/>
        </p:nvCxnSpPr>
        <p:spPr>
          <a:xfrm rot="5400000">
            <a:off x="6876240" y="3384187"/>
            <a:ext cx="841721" cy="2907365"/>
          </a:xfrm>
          <a:prstGeom prst="curvedConnector2">
            <a:avLst/>
          </a:prstGeom>
          <a:ln w="222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C2B04018-0344-7CE6-F471-3CA36F203DE8}"/>
              </a:ext>
            </a:extLst>
          </p:cNvPr>
          <p:cNvSpPr txBox="1"/>
          <p:nvPr/>
        </p:nvSpPr>
        <p:spPr>
          <a:xfrm>
            <a:off x="7205767" y="1889226"/>
            <a:ext cx="430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Procédure de migration interne AWS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E993997-ACDE-2E78-C095-D2942455899A}"/>
              </a:ext>
            </a:extLst>
          </p:cNvPr>
          <p:cNvSpPr txBox="1"/>
          <p:nvPr/>
        </p:nvSpPr>
        <p:spPr>
          <a:xfrm>
            <a:off x="7282755" y="5172722"/>
            <a:ext cx="3555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Libération des plages réseaux</a:t>
            </a:r>
          </a:p>
        </p:txBody>
      </p:sp>
    </p:spTree>
    <p:extLst>
      <p:ext uri="{BB962C8B-B14F-4D97-AF65-F5344CB8AC3E}">
        <p14:creationId xmlns:p14="http://schemas.microsoft.com/office/powerpoint/2010/main" val="407695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0AC2CF0-A6F8-1756-8460-E40827783E13}"/>
              </a:ext>
            </a:extLst>
          </p:cNvPr>
          <p:cNvSpPr txBox="1"/>
          <p:nvPr/>
        </p:nvSpPr>
        <p:spPr>
          <a:xfrm>
            <a:off x="4018980" y="389873"/>
            <a:ext cx="285668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</a:pPr>
            <a:r>
              <a:rPr lang="fr-FR" sz="4400" dirty="0">
                <a:solidFill>
                  <a:schemeClr val="bg1"/>
                </a:solidFill>
                <a:latin typeface="Aptos Display" panose="020B0004020202020204" pitchFamily="34" charset="0"/>
              </a:rPr>
              <a:t>SOMMAIRE</a:t>
            </a:r>
          </a:p>
        </p:txBody>
      </p:sp>
      <p:pic>
        <p:nvPicPr>
          <p:cNvPr id="5" name="Image 4" descr="Une image contenant conception&#10;&#10;Description générée automatiquement">
            <a:extLst>
              <a:ext uri="{FF2B5EF4-FFF2-40B4-BE49-F238E27FC236}">
                <a16:creationId xmlns:a16="http://schemas.microsoft.com/office/drawing/2014/main" id="{A0E433A1-6A7D-12F2-3F61-EC219C23A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70" y="2423774"/>
            <a:ext cx="4011930" cy="2674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2000" dist="5000" dir="5400000" sy="-100000" algn="bl" rotWithShape="0"/>
          </a:effectLst>
        </p:spPr>
      </p:pic>
      <p:pic>
        <p:nvPicPr>
          <p:cNvPr id="3" name="Picture 3" descr="Structure blanche">
            <a:extLst>
              <a:ext uri="{FF2B5EF4-FFF2-40B4-BE49-F238E27FC236}">
                <a16:creationId xmlns:a16="http://schemas.microsoft.com/office/drawing/2014/main" id="{E8AD630B-2313-C1DE-C084-6632BEFF1D6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19237368">
            <a:off x="10343412" y="5849547"/>
            <a:ext cx="2818778" cy="1555301"/>
          </a:xfrm>
          <a:prstGeom prst="rect">
            <a:avLst/>
          </a:prstGeom>
        </p:spPr>
      </p:pic>
      <p:pic>
        <p:nvPicPr>
          <p:cNvPr id="6" name="Picture 3" descr="Structure blanche">
            <a:extLst>
              <a:ext uri="{FF2B5EF4-FFF2-40B4-BE49-F238E27FC236}">
                <a16:creationId xmlns:a16="http://schemas.microsoft.com/office/drawing/2014/main" id="{A0314D8B-C2D9-7734-E802-0C5B01AB367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4931792">
            <a:off x="-362118" y="-442566"/>
            <a:ext cx="1806092" cy="1748709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398E26F-27D6-B248-B925-AF8F60E2473A}"/>
              </a:ext>
            </a:extLst>
          </p:cNvPr>
          <p:cNvSpPr txBox="1"/>
          <p:nvPr/>
        </p:nvSpPr>
        <p:spPr>
          <a:xfrm>
            <a:off x="11437897" y="639490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2/28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5510D46-4ACB-E4CE-75B4-D132F8CB1893}"/>
              </a:ext>
            </a:extLst>
          </p:cNvPr>
          <p:cNvSpPr txBox="1"/>
          <p:nvPr/>
        </p:nvSpPr>
        <p:spPr>
          <a:xfrm>
            <a:off x="5813471" y="5758854"/>
            <a:ext cx="6076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7.   PROJET PROFESSIONNEL</a:t>
            </a:r>
            <a:endParaRPr lang="fr-FR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35F3529-E40D-A09E-8EA8-A1C945A26B3A}"/>
              </a:ext>
            </a:extLst>
          </p:cNvPr>
          <p:cNvSpPr txBox="1"/>
          <p:nvPr/>
        </p:nvSpPr>
        <p:spPr>
          <a:xfrm>
            <a:off x="5771852" y="2205467"/>
            <a:ext cx="6076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>
              <a:solidFill>
                <a:schemeClr val="bg1"/>
              </a:solidFill>
              <a:latin typeface="+mj-lt"/>
            </a:endParaRPr>
          </a:p>
          <a:p>
            <a:r>
              <a:rPr lang="fr-FR" sz="2000" dirty="0">
                <a:solidFill>
                  <a:schemeClr val="bg1"/>
                </a:solidFill>
                <a:latin typeface="+mj-lt"/>
              </a:rPr>
              <a:t>2.   CONTEXTE DU PROJET</a:t>
            </a:r>
          </a:p>
          <a:p>
            <a:endParaRPr lang="fr-FR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D1AA78D-1585-C140-9B14-E584A38578EF}"/>
              </a:ext>
            </a:extLst>
          </p:cNvPr>
          <p:cNvSpPr txBox="1"/>
          <p:nvPr/>
        </p:nvSpPr>
        <p:spPr>
          <a:xfrm>
            <a:off x="5759139" y="1614959"/>
            <a:ext cx="6076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>
              <a:solidFill>
                <a:schemeClr val="bg1"/>
              </a:solidFill>
              <a:latin typeface="+mj-lt"/>
            </a:endParaRPr>
          </a:p>
          <a:p>
            <a:r>
              <a:rPr lang="fr-FR" sz="2000" dirty="0">
                <a:solidFill>
                  <a:schemeClr val="bg1"/>
                </a:solidFill>
                <a:latin typeface="+mj-lt"/>
              </a:rPr>
              <a:t>1.   PR</a:t>
            </a:r>
            <a:r>
              <a:rPr lang="fr-FR" sz="2000" dirty="0">
                <a:solidFill>
                  <a:schemeClr val="bg1"/>
                </a:solidFill>
              </a:rPr>
              <a:t>É</a:t>
            </a:r>
            <a:r>
              <a:rPr lang="fr-FR" sz="2000" dirty="0">
                <a:solidFill>
                  <a:schemeClr val="bg1"/>
                </a:solidFill>
                <a:latin typeface="+mj-lt"/>
              </a:rPr>
              <a:t>SENTATION DE L’ENTREPRISE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1E70A82-5931-1C18-37FE-28DA6C9DCF77}"/>
              </a:ext>
            </a:extLst>
          </p:cNvPr>
          <p:cNvSpPr txBox="1"/>
          <p:nvPr/>
        </p:nvSpPr>
        <p:spPr>
          <a:xfrm>
            <a:off x="5781377" y="2844469"/>
            <a:ext cx="6076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>
              <a:solidFill>
                <a:schemeClr val="bg1"/>
              </a:solidFill>
              <a:latin typeface="+mj-lt"/>
            </a:endParaRPr>
          </a:p>
          <a:p>
            <a:r>
              <a:rPr lang="fr-FR" sz="2000" dirty="0">
                <a:solidFill>
                  <a:schemeClr val="bg1"/>
                </a:solidFill>
                <a:latin typeface="+mj-lt"/>
              </a:rPr>
              <a:t>3.   GESTION DU PROJET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E2597FC-1132-78FC-AF98-C826A8E93077}"/>
              </a:ext>
            </a:extLst>
          </p:cNvPr>
          <p:cNvSpPr txBox="1"/>
          <p:nvPr/>
        </p:nvSpPr>
        <p:spPr>
          <a:xfrm>
            <a:off x="5784896" y="3462567"/>
            <a:ext cx="6076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fr-FR" sz="2000" dirty="0">
              <a:solidFill>
                <a:schemeClr val="bg1"/>
              </a:solidFill>
              <a:latin typeface="+mj-lt"/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4.   MÉTHODOLOGIE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65BE4E0-1206-798B-3C62-97869D2FD006}"/>
              </a:ext>
            </a:extLst>
          </p:cNvPr>
          <p:cNvSpPr txBox="1"/>
          <p:nvPr/>
        </p:nvSpPr>
        <p:spPr>
          <a:xfrm>
            <a:off x="5797850" y="4130158"/>
            <a:ext cx="6076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>
              <a:solidFill>
                <a:schemeClr val="bg1"/>
              </a:solidFill>
              <a:latin typeface="+mj-lt"/>
            </a:endParaRPr>
          </a:p>
          <a:p>
            <a:r>
              <a:rPr lang="fr-FR" sz="2000" dirty="0">
                <a:solidFill>
                  <a:schemeClr val="bg1"/>
                </a:solidFill>
                <a:latin typeface="+mj-lt"/>
              </a:rPr>
              <a:t>5.   </a:t>
            </a:r>
            <a:r>
              <a:rPr lang="fr-FR" sz="2000" dirty="0">
                <a:solidFill>
                  <a:schemeClr val="bg1"/>
                </a:solidFill>
              </a:rPr>
              <a:t>MISSIONS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9FBE092-E05F-3345-9DFA-0802B33A4FC4}"/>
              </a:ext>
            </a:extLst>
          </p:cNvPr>
          <p:cNvSpPr txBox="1"/>
          <p:nvPr/>
        </p:nvSpPr>
        <p:spPr>
          <a:xfrm>
            <a:off x="5803946" y="5098394"/>
            <a:ext cx="6076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+mj-lt"/>
              </a:rPr>
              <a:t>6.   </a:t>
            </a:r>
            <a:r>
              <a:rPr lang="fr-FR" sz="2000" dirty="0">
                <a:solidFill>
                  <a:schemeClr val="bg1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67654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9F587B-95A0-F37A-157B-556975BB3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5" name="Rectangle 124">
            <a:extLst>
              <a:ext uri="{FF2B5EF4-FFF2-40B4-BE49-F238E27FC236}">
                <a16:creationId xmlns:a16="http://schemas.microsoft.com/office/drawing/2014/main" id="{96C9BD48-94C9-C3FE-C1CB-3B24627FB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!!Rectangle">
            <a:extLst>
              <a:ext uri="{FF2B5EF4-FFF2-40B4-BE49-F238E27FC236}">
                <a16:creationId xmlns:a16="http://schemas.microsoft.com/office/drawing/2014/main" id="{7B5E7A76-0F4C-EEF9-197D-D674AF5E8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009B20B4-338E-BCFD-C9A9-086BE43FB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Graphic 13">
            <a:extLst>
              <a:ext uri="{FF2B5EF4-FFF2-40B4-BE49-F238E27FC236}">
                <a16:creationId xmlns:a16="http://schemas.microsoft.com/office/drawing/2014/main" id="{4B850FAE-0362-05F2-6020-A6613ED01E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33" name="Graphic 12">
            <a:extLst>
              <a:ext uri="{FF2B5EF4-FFF2-40B4-BE49-F238E27FC236}">
                <a16:creationId xmlns:a16="http://schemas.microsoft.com/office/drawing/2014/main" id="{1E9166AF-87A0-9F94-B8F9-8EABE7DED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35" name="Graphic 15">
            <a:extLst>
              <a:ext uri="{FF2B5EF4-FFF2-40B4-BE49-F238E27FC236}">
                <a16:creationId xmlns:a16="http://schemas.microsoft.com/office/drawing/2014/main" id="{DD9A5081-7484-E214-5944-BC70A7223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2" name="Picture 3" descr="Structure blanche">
            <a:extLst>
              <a:ext uri="{FF2B5EF4-FFF2-40B4-BE49-F238E27FC236}">
                <a16:creationId xmlns:a16="http://schemas.microsoft.com/office/drawing/2014/main" id="{23ECA4D4-C7DB-7060-988E-4EC90ED517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l="-1" r="13873" b="26654"/>
          <a:stretch/>
        </p:blipFill>
        <p:spPr>
          <a:xfrm>
            <a:off x="-1" y="6310268"/>
            <a:ext cx="12192001" cy="547731"/>
          </a:xfrm>
          <a:prstGeom prst="rect">
            <a:avLst/>
          </a:prstGeom>
        </p:spPr>
      </p:pic>
      <p:pic>
        <p:nvPicPr>
          <p:cNvPr id="4" name="Picture 3" descr="Structure blanche">
            <a:extLst>
              <a:ext uri="{FF2B5EF4-FFF2-40B4-BE49-F238E27FC236}">
                <a16:creationId xmlns:a16="http://schemas.microsoft.com/office/drawing/2014/main" id="{F9C016F8-53C7-2979-C250-E93FA1DB305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8161308">
            <a:off x="11222212" y="123582"/>
            <a:ext cx="1369725" cy="1365774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5" name="Picture 3" descr="Structure blanche">
            <a:extLst>
              <a:ext uri="{FF2B5EF4-FFF2-40B4-BE49-F238E27FC236}">
                <a16:creationId xmlns:a16="http://schemas.microsoft.com/office/drawing/2014/main" id="{6E5E0F5B-3C6A-61E5-87E7-EFACE417AC5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1102488">
            <a:off x="10237636" y="-216471"/>
            <a:ext cx="831429" cy="829031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10" name="Sous-titre 2">
            <a:extLst>
              <a:ext uri="{FF2B5EF4-FFF2-40B4-BE49-F238E27FC236}">
                <a16:creationId xmlns:a16="http://schemas.microsoft.com/office/drawing/2014/main" id="{93A22B85-9970-7D68-4866-CAB32D7D3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446" y="201070"/>
            <a:ext cx="9113488" cy="44641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Aptos" panose="020B0004020202020204" pitchFamily="34" charset="0"/>
              </a:rPr>
              <a:t>6. MISSIONS : OPTIMISATION DE L’EXISTANT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870A3BF-8EBD-F6A7-C2EF-FDE6D5F12B31}"/>
              </a:ext>
            </a:extLst>
          </p:cNvPr>
          <p:cNvSpPr txBox="1"/>
          <p:nvPr/>
        </p:nvSpPr>
        <p:spPr>
          <a:xfrm>
            <a:off x="11293813" y="6399467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20/28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4FA1845-9E91-BE85-96EA-E7B155A00BFE}"/>
              </a:ext>
            </a:extLst>
          </p:cNvPr>
          <p:cNvSpPr txBox="1"/>
          <p:nvPr/>
        </p:nvSpPr>
        <p:spPr>
          <a:xfrm>
            <a:off x="965186" y="1104028"/>
            <a:ext cx="5299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Tri des instances : 18 supprimées et 13 éteintes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1C4D173-23C2-3C2A-258C-BF7022EA2B40}"/>
              </a:ext>
            </a:extLst>
          </p:cNvPr>
          <p:cNvSpPr txBox="1"/>
          <p:nvPr/>
        </p:nvSpPr>
        <p:spPr>
          <a:xfrm>
            <a:off x="5829613" y="1767756"/>
            <a:ext cx="546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Étude de la solution de sauvegarde AWS et local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D14C4BD-1EB3-7205-CB44-38987739CBD2}"/>
              </a:ext>
            </a:extLst>
          </p:cNvPr>
          <p:cNvSpPr txBox="1"/>
          <p:nvPr/>
        </p:nvSpPr>
        <p:spPr>
          <a:xfrm>
            <a:off x="1544934" y="2405587"/>
            <a:ext cx="3438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Stratégie de gestion d’horaire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97E5CB6-850C-4180-323F-0D7DACADBEAD}"/>
              </a:ext>
            </a:extLst>
          </p:cNvPr>
          <p:cNvSpPr txBox="1"/>
          <p:nvPr/>
        </p:nvSpPr>
        <p:spPr>
          <a:xfrm>
            <a:off x="6494303" y="3038600"/>
            <a:ext cx="4134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Lambda / EventBridge / CloudWatch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C5F03DE-FEE6-794E-D308-5A13F75F5CE8}"/>
              </a:ext>
            </a:extLst>
          </p:cNvPr>
          <p:cNvSpPr txBox="1"/>
          <p:nvPr/>
        </p:nvSpPr>
        <p:spPr>
          <a:xfrm>
            <a:off x="1277960" y="3704655"/>
            <a:ext cx="3945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Économie maintient instances EC2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318B662-396E-4151-438D-298A71E344DE}"/>
              </a:ext>
            </a:extLst>
          </p:cNvPr>
          <p:cNvSpPr txBox="1"/>
          <p:nvPr/>
        </p:nvSpPr>
        <p:spPr>
          <a:xfrm>
            <a:off x="6539305" y="4202159"/>
            <a:ext cx="40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Journalisation et rétention des logs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DD311989-8855-8421-363D-CF9B2D8FF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551" y="4459814"/>
            <a:ext cx="5650850" cy="15407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8100"/>
          </a:effectLst>
        </p:spPr>
      </p:pic>
      <p:cxnSp>
        <p:nvCxnSpPr>
          <p:cNvPr id="20" name="Connecteur : en arc 19">
            <a:extLst>
              <a:ext uri="{FF2B5EF4-FFF2-40B4-BE49-F238E27FC236}">
                <a16:creationId xmlns:a16="http://schemas.microsoft.com/office/drawing/2014/main" id="{6B722E44-C29F-CF47-4452-4E293ABEB348}"/>
              </a:ext>
            </a:extLst>
          </p:cNvPr>
          <p:cNvCxnSpPr>
            <a:cxnSpLocks/>
            <a:stCxn id="11" idx="3"/>
            <a:endCxn id="12" idx="0"/>
          </p:cNvCxnSpPr>
          <p:nvPr/>
        </p:nvCxnSpPr>
        <p:spPr>
          <a:xfrm>
            <a:off x="6264613" y="1288694"/>
            <a:ext cx="2297100" cy="479062"/>
          </a:xfrm>
          <a:prstGeom prst="curvedConnector2">
            <a:avLst/>
          </a:prstGeom>
          <a:ln w="222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 : en arc 21">
            <a:extLst>
              <a:ext uri="{FF2B5EF4-FFF2-40B4-BE49-F238E27FC236}">
                <a16:creationId xmlns:a16="http://schemas.microsoft.com/office/drawing/2014/main" id="{636F0486-18B0-7F74-96A3-592DDA319AD7}"/>
              </a:ext>
            </a:extLst>
          </p:cNvPr>
          <p:cNvCxnSpPr>
            <a:cxnSpLocks/>
            <a:stCxn id="12" idx="1"/>
            <a:endCxn id="13" idx="0"/>
          </p:cNvCxnSpPr>
          <p:nvPr/>
        </p:nvCxnSpPr>
        <p:spPr>
          <a:xfrm rot="10800000" flipV="1">
            <a:off x="3263939" y="1952421"/>
            <a:ext cx="2565674" cy="453165"/>
          </a:xfrm>
          <a:prstGeom prst="curvedConnector2">
            <a:avLst/>
          </a:prstGeom>
          <a:ln w="222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 : en arc 23">
            <a:extLst>
              <a:ext uri="{FF2B5EF4-FFF2-40B4-BE49-F238E27FC236}">
                <a16:creationId xmlns:a16="http://schemas.microsoft.com/office/drawing/2014/main" id="{DDAB038A-FCDD-E170-C5C2-7FC46A2BC292}"/>
              </a:ext>
            </a:extLst>
          </p:cNvPr>
          <p:cNvCxnSpPr>
            <a:cxnSpLocks/>
            <a:stCxn id="13" idx="3"/>
            <a:endCxn id="14" idx="0"/>
          </p:cNvCxnSpPr>
          <p:nvPr/>
        </p:nvCxnSpPr>
        <p:spPr>
          <a:xfrm>
            <a:off x="4982943" y="2590253"/>
            <a:ext cx="3578770" cy="448347"/>
          </a:xfrm>
          <a:prstGeom prst="curvedConnector2">
            <a:avLst/>
          </a:prstGeom>
          <a:ln w="222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 : en arc 25">
            <a:extLst>
              <a:ext uri="{FF2B5EF4-FFF2-40B4-BE49-F238E27FC236}">
                <a16:creationId xmlns:a16="http://schemas.microsoft.com/office/drawing/2014/main" id="{A80BA7F4-D2B9-BC68-B123-E6765EE9EBD6}"/>
              </a:ext>
            </a:extLst>
          </p:cNvPr>
          <p:cNvCxnSpPr>
            <a:cxnSpLocks/>
            <a:stCxn id="14" idx="1"/>
            <a:endCxn id="15" idx="0"/>
          </p:cNvCxnSpPr>
          <p:nvPr/>
        </p:nvCxnSpPr>
        <p:spPr>
          <a:xfrm rot="10800000" flipV="1">
            <a:off x="3250857" y="3223265"/>
            <a:ext cx="3243446" cy="481389"/>
          </a:xfrm>
          <a:prstGeom prst="curvedConnector2">
            <a:avLst/>
          </a:prstGeom>
          <a:ln w="222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 : en arc 27">
            <a:extLst>
              <a:ext uri="{FF2B5EF4-FFF2-40B4-BE49-F238E27FC236}">
                <a16:creationId xmlns:a16="http://schemas.microsoft.com/office/drawing/2014/main" id="{B8B21B57-4C2E-D8CB-A1AF-F5E344E0049B}"/>
              </a:ext>
            </a:extLst>
          </p:cNvPr>
          <p:cNvCxnSpPr>
            <a:cxnSpLocks/>
            <a:stCxn id="15" idx="3"/>
            <a:endCxn id="16" idx="0"/>
          </p:cNvCxnSpPr>
          <p:nvPr/>
        </p:nvCxnSpPr>
        <p:spPr>
          <a:xfrm>
            <a:off x="5223754" y="3889321"/>
            <a:ext cx="3337959" cy="312838"/>
          </a:xfrm>
          <a:prstGeom prst="curvedConnector2">
            <a:avLst/>
          </a:prstGeom>
          <a:ln w="222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 : en arc 29">
            <a:extLst>
              <a:ext uri="{FF2B5EF4-FFF2-40B4-BE49-F238E27FC236}">
                <a16:creationId xmlns:a16="http://schemas.microsoft.com/office/drawing/2014/main" id="{16E32A78-3DBB-B0A0-9925-739B1642E1BC}"/>
              </a:ext>
            </a:extLst>
          </p:cNvPr>
          <p:cNvCxnSpPr>
            <a:cxnSpLocks/>
            <a:stCxn id="16" idx="2"/>
            <a:endCxn id="18" idx="3"/>
          </p:cNvCxnSpPr>
          <p:nvPr/>
        </p:nvCxnSpPr>
        <p:spPr>
          <a:xfrm rot="5400000">
            <a:off x="6953202" y="3621690"/>
            <a:ext cx="658710" cy="2558312"/>
          </a:xfrm>
          <a:prstGeom prst="curvedConnector2">
            <a:avLst/>
          </a:prstGeom>
          <a:ln w="222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11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C80829-4B48-D682-32D5-6F9EC761C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5F26FA55-E5F2-8BE2-8F70-6A39A5C26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!!Rectangle">
            <a:extLst>
              <a:ext uri="{FF2B5EF4-FFF2-40B4-BE49-F238E27FC236}">
                <a16:creationId xmlns:a16="http://schemas.microsoft.com/office/drawing/2014/main" id="{35E438A4-E4E8-0BE9-7B38-D32F3F6E4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A02CDA6-803E-B329-FE5D-DD395061E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826" y="60960"/>
            <a:ext cx="10961513" cy="766781"/>
          </a:xfrm>
        </p:spPr>
        <p:txBody>
          <a:bodyPr anchor="b">
            <a:normAutofit/>
          </a:bodyPr>
          <a:lstStyle/>
          <a:p>
            <a:r>
              <a:rPr lang="fr-FR" sz="3600" b="0" dirty="0">
                <a:solidFill>
                  <a:schemeClr val="bg1"/>
                </a:solidFill>
                <a:latin typeface="Aptos" panose="020B0004020202020204" pitchFamily="34" charset="0"/>
              </a:rPr>
              <a:t>6. MISSIONS : MODÉLISATION INFRASTRUCTURE</a:t>
            </a:r>
            <a:endParaRPr lang="fr-FR" sz="3600" b="0" dirty="0">
              <a:solidFill>
                <a:schemeClr val="bg1">
                  <a:lumMod val="95000"/>
                </a:schemeClr>
              </a:solidFill>
              <a:latin typeface="Aptos" panose="020B0004020202020204" pitchFamily="34" charset="0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D583EE24-493B-6F39-427A-D2CDAE5A4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Graphic 22">
            <a:extLst>
              <a:ext uri="{FF2B5EF4-FFF2-40B4-BE49-F238E27FC236}">
                <a16:creationId xmlns:a16="http://schemas.microsoft.com/office/drawing/2014/main" id="{A8C0EEA7-3C8D-CBD0-0A32-B5276C9DE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340" y="122578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4" name="Graphic 23">
            <a:extLst>
              <a:ext uri="{FF2B5EF4-FFF2-40B4-BE49-F238E27FC236}">
                <a16:creationId xmlns:a16="http://schemas.microsoft.com/office/drawing/2014/main" id="{44721951-A360-0325-5672-C0A9D7E59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4855" y="1685867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6" name="Graphic 21">
            <a:extLst>
              <a:ext uri="{FF2B5EF4-FFF2-40B4-BE49-F238E27FC236}">
                <a16:creationId xmlns:a16="http://schemas.microsoft.com/office/drawing/2014/main" id="{0F8E6B47-2AE0-8EF1-215D-8BD23328D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7962" y="2175690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6" name="Picture 3" descr="Structure blanche">
            <a:extLst>
              <a:ext uri="{FF2B5EF4-FFF2-40B4-BE49-F238E27FC236}">
                <a16:creationId xmlns:a16="http://schemas.microsoft.com/office/drawing/2014/main" id="{8860CFAE-570A-9E3B-6929-E9EE3C7BAE1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2263645">
            <a:off x="-1032075" y="6218328"/>
            <a:ext cx="2818778" cy="1555301"/>
          </a:xfrm>
          <a:prstGeom prst="rect">
            <a:avLst/>
          </a:prstGeom>
        </p:spPr>
      </p:pic>
      <p:pic>
        <p:nvPicPr>
          <p:cNvPr id="7" name="Picture 3" descr="Structure blanche">
            <a:extLst>
              <a:ext uri="{FF2B5EF4-FFF2-40B4-BE49-F238E27FC236}">
                <a16:creationId xmlns:a16="http://schemas.microsoft.com/office/drawing/2014/main" id="{5EC0DCE3-03E2-68B1-C172-45015E3F69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8161308">
            <a:off x="10899084" y="-669041"/>
            <a:ext cx="1887742" cy="1827765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9615E73-44A2-BC42-7815-D1935DE8420C}"/>
              </a:ext>
            </a:extLst>
          </p:cNvPr>
          <p:cNvSpPr txBox="1"/>
          <p:nvPr/>
        </p:nvSpPr>
        <p:spPr>
          <a:xfrm>
            <a:off x="11250108" y="638173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21/28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8437BC0-188D-D634-11FE-0B8EEF2003E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3" t="351" r="227" b="618"/>
          <a:stretch>
            <a:fillRect/>
          </a:stretch>
        </p:blipFill>
        <p:spPr>
          <a:xfrm>
            <a:off x="2707002" y="1225788"/>
            <a:ext cx="6777996" cy="4958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5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2380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D31AB6-AD24-A4B9-A62D-BB2F9D4AB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>
            <a:extLst>
              <a:ext uri="{FF2B5EF4-FFF2-40B4-BE49-F238E27FC236}">
                <a16:creationId xmlns:a16="http://schemas.microsoft.com/office/drawing/2014/main" id="{4A440E45-B9FE-407A-7210-6DECB25A3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1A9EA6D-2E48-9FFD-1912-4C2908A0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275" y="271920"/>
            <a:ext cx="9583721" cy="686849"/>
          </a:xfrm>
        </p:spPr>
        <p:txBody>
          <a:bodyPr anchor="b">
            <a:noAutofit/>
          </a:bodyPr>
          <a:lstStyle/>
          <a:p>
            <a:r>
              <a:rPr lang="fr-FR" sz="3600" b="0" dirty="0">
                <a:solidFill>
                  <a:schemeClr val="bg1"/>
                </a:solidFill>
                <a:latin typeface="Aptos" panose="020B0004020202020204" pitchFamily="34" charset="0"/>
              </a:rPr>
              <a:t>6. MISSIONS : PLAN DE MIGRATION (GCP)</a:t>
            </a:r>
            <a:endParaRPr lang="fr-FR" sz="3600" b="0" dirty="0">
              <a:solidFill>
                <a:schemeClr val="bg1">
                  <a:lumMod val="95000"/>
                </a:schemeClr>
              </a:solidFill>
              <a:latin typeface="Aptos Display" panose="020B0004020202020204" pitchFamily="34" charset="0"/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60EDA107-4D2A-ADB0-DC52-FA444D3AA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9322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Structure blanche">
            <a:extLst>
              <a:ext uri="{FF2B5EF4-FFF2-40B4-BE49-F238E27FC236}">
                <a16:creationId xmlns:a16="http://schemas.microsoft.com/office/drawing/2014/main" id="{89C37D21-3524-2368-6636-0A74F3835E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9064723">
            <a:off x="10875517" y="-1042967"/>
            <a:ext cx="2691302" cy="2605794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11" name="Picture 3" descr="Structure blanche">
            <a:extLst>
              <a:ext uri="{FF2B5EF4-FFF2-40B4-BE49-F238E27FC236}">
                <a16:creationId xmlns:a16="http://schemas.microsoft.com/office/drawing/2014/main" id="{9044ABA9-F386-B76B-F972-D4368667635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8051550">
            <a:off x="9276152" y="-671039"/>
            <a:ext cx="1467242" cy="1420625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9D9A3CB-92B3-F734-1649-5FB642CC9340}"/>
              </a:ext>
            </a:extLst>
          </p:cNvPr>
          <p:cNvSpPr txBox="1"/>
          <p:nvPr/>
        </p:nvSpPr>
        <p:spPr>
          <a:xfrm>
            <a:off x="11268169" y="6381505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22/28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8886DB1-F141-574A-A7DF-D4D33A6E8D8E}"/>
              </a:ext>
            </a:extLst>
          </p:cNvPr>
          <p:cNvSpPr txBox="1"/>
          <p:nvPr/>
        </p:nvSpPr>
        <p:spPr>
          <a:xfrm>
            <a:off x="339275" y="1410619"/>
            <a:ext cx="369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Étude des deux environnements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11784CD-AE9E-3CC6-2A0C-2D62DDA3406D}"/>
              </a:ext>
            </a:extLst>
          </p:cNvPr>
          <p:cNvSpPr txBox="1"/>
          <p:nvPr/>
        </p:nvSpPr>
        <p:spPr>
          <a:xfrm>
            <a:off x="4429761" y="1482808"/>
            <a:ext cx="382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Étude des solutions de migration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40ED3A8-2187-2B90-A302-4379EE3A8AB2}"/>
              </a:ext>
            </a:extLst>
          </p:cNvPr>
          <p:cNvSpPr txBox="1"/>
          <p:nvPr/>
        </p:nvSpPr>
        <p:spPr>
          <a:xfrm>
            <a:off x="8639496" y="1574110"/>
            <a:ext cx="274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Procédure de migration</a:t>
            </a:r>
          </a:p>
        </p:txBody>
      </p:sp>
      <p:pic>
        <p:nvPicPr>
          <p:cNvPr id="13" name="Image 12" descr="Une image contenant texte, ligne, diagramme, Police&#10;&#10;Le contenu généré par l’IA peut être incorrect.">
            <a:extLst>
              <a:ext uri="{FF2B5EF4-FFF2-40B4-BE49-F238E27FC236}">
                <a16:creationId xmlns:a16="http://schemas.microsoft.com/office/drawing/2014/main" id="{AB5EB653-7E0E-1920-CCEC-9C054FD920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69" y="4954587"/>
            <a:ext cx="6137941" cy="1079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0000" dist="5000" dir="5400000" sy="-100000" algn="bl" rotWithShape="0"/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D38B854-FC1E-63CB-E05F-997CBB2CB18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87" t="6309"/>
          <a:stretch>
            <a:fillRect/>
          </a:stretch>
        </p:blipFill>
        <p:spPr>
          <a:xfrm>
            <a:off x="2019715" y="2152240"/>
            <a:ext cx="8640251" cy="2408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0000" dist="5000" dir="5400000" sy="-100000" algn="bl" rotWithShape="0"/>
          </a:effectLst>
        </p:spPr>
      </p:pic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49E1D73F-EEC4-1E07-0213-B0E8A74E9599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4035101" y="1595285"/>
            <a:ext cx="394660" cy="72189"/>
          </a:xfrm>
          <a:prstGeom prst="straightConnector1">
            <a:avLst/>
          </a:prstGeom>
          <a:ln w="222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1EC90118-E3B3-84D0-A34B-4129FDED51E0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8249921" y="1667474"/>
            <a:ext cx="389575" cy="91302"/>
          </a:xfrm>
          <a:prstGeom prst="straightConnector1">
            <a:avLst/>
          </a:prstGeom>
          <a:ln w="222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37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899BF3-9CE6-0034-21E3-06E3F1E01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D928D07F-C743-AE10-1ED6-20146D02D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!!Rectangle">
            <a:extLst>
              <a:ext uri="{FF2B5EF4-FFF2-40B4-BE49-F238E27FC236}">
                <a16:creationId xmlns:a16="http://schemas.microsoft.com/office/drawing/2014/main" id="{21FB432D-462F-C667-CADE-CF65CB22B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DA06D89-AFF3-79E3-12B7-635CD471F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772" y="19845"/>
            <a:ext cx="8045538" cy="766781"/>
          </a:xfrm>
        </p:spPr>
        <p:txBody>
          <a:bodyPr anchor="b">
            <a:normAutofit/>
          </a:bodyPr>
          <a:lstStyle/>
          <a:p>
            <a:r>
              <a:rPr lang="fr-FR" sz="3600" b="0" dirty="0">
                <a:solidFill>
                  <a:schemeClr val="bg1"/>
                </a:solidFill>
                <a:latin typeface="Aptos" panose="020B0004020202020204" pitchFamily="34" charset="0"/>
              </a:rPr>
              <a:t>7. Conclusion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C3C7B410-5F7B-3784-D651-2EADFF23C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Graphic 22">
            <a:extLst>
              <a:ext uri="{FF2B5EF4-FFF2-40B4-BE49-F238E27FC236}">
                <a16:creationId xmlns:a16="http://schemas.microsoft.com/office/drawing/2014/main" id="{123F5C06-7ECF-D008-362E-6F8952F6E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340" y="122578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4" name="Graphic 23">
            <a:extLst>
              <a:ext uri="{FF2B5EF4-FFF2-40B4-BE49-F238E27FC236}">
                <a16:creationId xmlns:a16="http://schemas.microsoft.com/office/drawing/2014/main" id="{FEE48A0F-CA40-236D-A072-8AFE083F5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4855" y="1685867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6" name="Graphic 21">
            <a:extLst>
              <a:ext uri="{FF2B5EF4-FFF2-40B4-BE49-F238E27FC236}">
                <a16:creationId xmlns:a16="http://schemas.microsoft.com/office/drawing/2014/main" id="{B48F14AA-D420-AA43-5E23-05B86B234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7962" y="2175690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5" name="Picture 3" descr="Structure blanche">
            <a:extLst>
              <a:ext uri="{FF2B5EF4-FFF2-40B4-BE49-F238E27FC236}">
                <a16:creationId xmlns:a16="http://schemas.microsoft.com/office/drawing/2014/main" id="{45A5C3B7-113F-8E26-7565-7ED85961716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14214" b="38590"/>
          <a:stretch/>
        </p:blipFill>
        <p:spPr>
          <a:xfrm>
            <a:off x="8878" y="6324602"/>
            <a:ext cx="12192000" cy="533398"/>
          </a:xfrm>
          <a:prstGeom prst="rect">
            <a:avLst/>
          </a:prstGeom>
        </p:spPr>
      </p:pic>
      <p:pic>
        <p:nvPicPr>
          <p:cNvPr id="6" name="Picture 3" descr="Structure blanche">
            <a:extLst>
              <a:ext uri="{FF2B5EF4-FFF2-40B4-BE49-F238E27FC236}">
                <a16:creationId xmlns:a16="http://schemas.microsoft.com/office/drawing/2014/main" id="{4290B038-74D0-A0D3-D921-B5E5A4A6E2C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13072633">
            <a:off x="10234091" y="-647965"/>
            <a:ext cx="2818778" cy="155530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D5AF849-9ED4-3A92-017A-305EBD0E2EB1}"/>
              </a:ext>
            </a:extLst>
          </p:cNvPr>
          <p:cNvSpPr txBox="1"/>
          <p:nvPr/>
        </p:nvSpPr>
        <p:spPr>
          <a:xfrm>
            <a:off x="11325876" y="63598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23/28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C2056F0-6C2D-2763-89F3-3855620DB760}"/>
              </a:ext>
            </a:extLst>
          </p:cNvPr>
          <p:cNvSpPr txBox="1"/>
          <p:nvPr/>
        </p:nvSpPr>
        <p:spPr>
          <a:xfrm>
            <a:off x="6706929" y="1735054"/>
            <a:ext cx="5041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Prise de contact avec le fournisseur Cegedim</a:t>
            </a:r>
          </a:p>
        </p:txBody>
      </p:sp>
      <p:pic>
        <p:nvPicPr>
          <p:cNvPr id="17" name="Image 16" descr="Une image contenant objets en métal, vitesse, roue, conception&#10;&#10;Le contenu généré par l’IA peut être incorrect.">
            <a:extLst>
              <a:ext uri="{FF2B5EF4-FFF2-40B4-BE49-F238E27FC236}">
                <a16:creationId xmlns:a16="http://schemas.microsoft.com/office/drawing/2014/main" id="{9E0FB8D6-712E-03C2-71A3-D60C9B104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932" y="2825990"/>
            <a:ext cx="2931892" cy="1811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0000" dist="5000" dir="5400000" sy="-100000" algn="bl" rotWithShape="0"/>
          </a:effec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6894E883-A904-4A16-6874-0FB23B65779F}"/>
              </a:ext>
            </a:extLst>
          </p:cNvPr>
          <p:cNvSpPr txBox="1"/>
          <p:nvPr/>
        </p:nvSpPr>
        <p:spPr>
          <a:xfrm>
            <a:off x="8658712" y="3333784"/>
            <a:ext cx="259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Estimation budgétaire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673E88D-A87B-BAA0-7047-7FA9DBC28D48}"/>
              </a:ext>
            </a:extLst>
          </p:cNvPr>
          <p:cNvSpPr txBox="1"/>
          <p:nvPr/>
        </p:nvSpPr>
        <p:spPr>
          <a:xfrm>
            <a:off x="665635" y="3333784"/>
            <a:ext cx="293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Finalisation contractuelle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DC1D278-9D31-0804-C66A-84BB54F35854}"/>
              </a:ext>
            </a:extLst>
          </p:cNvPr>
          <p:cNvSpPr txBox="1"/>
          <p:nvPr/>
        </p:nvSpPr>
        <p:spPr>
          <a:xfrm>
            <a:off x="6706929" y="5384484"/>
            <a:ext cx="4945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Mise en œuvre de la nouvelle infrastructure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7B1FF75-6E27-FEF2-3A7D-A393EF369FE0}"/>
              </a:ext>
            </a:extLst>
          </p:cNvPr>
          <p:cNvSpPr txBox="1"/>
          <p:nvPr/>
        </p:nvSpPr>
        <p:spPr>
          <a:xfrm>
            <a:off x="703487" y="5349286"/>
            <a:ext cx="469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Étude et choix de la solution de migration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1533E42-9E54-AF2C-7585-B69C05437FB1}"/>
              </a:ext>
            </a:extLst>
          </p:cNvPr>
          <p:cNvSpPr txBox="1"/>
          <p:nvPr/>
        </p:nvSpPr>
        <p:spPr>
          <a:xfrm>
            <a:off x="1887020" y="1735054"/>
            <a:ext cx="3513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Mise en œuvre de la migration</a:t>
            </a:r>
          </a:p>
        </p:txBody>
      </p:sp>
      <p:cxnSp>
        <p:nvCxnSpPr>
          <p:cNvPr id="28" name="Connecteur : en arc 27">
            <a:extLst>
              <a:ext uri="{FF2B5EF4-FFF2-40B4-BE49-F238E27FC236}">
                <a16:creationId xmlns:a16="http://schemas.microsoft.com/office/drawing/2014/main" id="{D2D3B029-EFFE-04C6-0D26-43823EA983FC}"/>
              </a:ext>
            </a:extLst>
          </p:cNvPr>
          <p:cNvCxnSpPr>
            <a:cxnSpLocks/>
            <a:stCxn id="19" idx="3"/>
            <a:endCxn id="17" idx="1"/>
          </p:cNvCxnSpPr>
          <p:nvPr/>
        </p:nvCxnSpPr>
        <p:spPr>
          <a:xfrm>
            <a:off x="3597526" y="3518450"/>
            <a:ext cx="1041406" cy="213364"/>
          </a:xfrm>
          <a:prstGeom prst="curvedConnector3">
            <a:avLst/>
          </a:prstGeom>
          <a:ln w="222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 : en arc 29">
            <a:extLst>
              <a:ext uri="{FF2B5EF4-FFF2-40B4-BE49-F238E27FC236}">
                <a16:creationId xmlns:a16="http://schemas.microsoft.com/office/drawing/2014/main" id="{CD9CB157-7D9F-407F-57BC-6DA6378442AA}"/>
              </a:ext>
            </a:extLst>
          </p:cNvPr>
          <p:cNvCxnSpPr>
            <a:cxnSpLocks/>
            <a:stCxn id="18" idx="1"/>
            <a:endCxn id="17" idx="3"/>
          </p:cNvCxnSpPr>
          <p:nvPr/>
        </p:nvCxnSpPr>
        <p:spPr>
          <a:xfrm rot="10800000" flipV="1">
            <a:off x="7570824" y="3518450"/>
            <a:ext cx="1087888" cy="213364"/>
          </a:xfrm>
          <a:prstGeom prst="curvedConnector3">
            <a:avLst/>
          </a:prstGeom>
          <a:ln w="222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 : en arc 35">
            <a:extLst>
              <a:ext uri="{FF2B5EF4-FFF2-40B4-BE49-F238E27FC236}">
                <a16:creationId xmlns:a16="http://schemas.microsoft.com/office/drawing/2014/main" id="{81E5B4FD-AF22-A5A8-C48C-A9F50C755B01}"/>
              </a:ext>
            </a:extLst>
          </p:cNvPr>
          <p:cNvCxnSpPr>
            <a:cxnSpLocks/>
            <a:stCxn id="20" idx="0"/>
          </p:cNvCxnSpPr>
          <p:nvPr/>
        </p:nvCxnSpPr>
        <p:spPr>
          <a:xfrm rot="16200000" flipV="1">
            <a:off x="7861308" y="4066061"/>
            <a:ext cx="1027938" cy="1608908"/>
          </a:xfrm>
          <a:prstGeom prst="curvedConnector2">
            <a:avLst/>
          </a:prstGeom>
          <a:ln w="222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 : en arc 37">
            <a:extLst>
              <a:ext uri="{FF2B5EF4-FFF2-40B4-BE49-F238E27FC236}">
                <a16:creationId xmlns:a16="http://schemas.microsoft.com/office/drawing/2014/main" id="{809E5A9E-C37B-2D61-CBCE-499B0E5AF5D0}"/>
              </a:ext>
            </a:extLst>
          </p:cNvPr>
          <p:cNvCxnSpPr>
            <a:cxnSpLocks/>
            <a:stCxn id="21" idx="0"/>
          </p:cNvCxnSpPr>
          <p:nvPr/>
        </p:nvCxnSpPr>
        <p:spPr>
          <a:xfrm rot="5400000" flipH="1" flipV="1">
            <a:off x="3373267" y="4092497"/>
            <a:ext cx="935580" cy="1577998"/>
          </a:xfrm>
          <a:prstGeom prst="curvedConnector2">
            <a:avLst/>
          </a:prstGeom>
          <a:ln w="222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 : en arc 54">
            <a:extLst>
              <a:ext uri="{FF2B5EF4-FFF2-40B4-BE49-F238E27FC236}">
                <a16:creationId xmlns:a16="http://schemas.microsoft.com/office/drawing/2014/main" id="{C973B274-9C9E-7ED8-5596-9EA0E31F2980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70824" y="2104384"/>
            <a:ext cx="1087891" cy="860067"/>
          </a:xfrm>
          <a:prstGeom prst="curvedConnector3">
            <a:avLst/>
          </a:prstGeom>
          <a:ln w="222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 : en arc 56">
            <a:extLst>
              <a:ext uri="{FF2B5EF4-FFF2-40B4-BE49-F238E27FC236}">
                <a16:creationId xmlns:a16="http://schemas.microsoft.com/office/drawing/2014/main" id="{89DB3664-5F55-6DB1-78A8-CD858DC5BE50}"/>
              </a:ext>
            </a:extLst>
          </p:cNvPr>
          <p:cNvCxnSpPr>
            <a:cxnSpLocks/>
          </p:cNvCxnSpPr>
          <p:nvPr/>
        </p:nvCxnSpPr>
        <p:spPr>
          <a:xfrm>
            <a:off x="3761294" y="2104385"/>
            <a:ext cx="859883" cy="835268"/>
          </a:xfrm>
          <a:prstGeom prst="curvedConnector3">
            <a:avLst/>
          </a:prstGeom>
          <a:ln w="222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88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8" grpId="0"/>
      <p:bldP spid="19" grpId="0"/>
      <p:bldP spid="20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F2F3FD-E7AB-C6EC-42D3-9E8576C2F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685ACCDB-A32D-EA3A-0755-6697B12BE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!!Rectangle">
            <a:extLst>
              <a:ext uri="{FF2B5EF4-FFF2-40B4-BE49-F238E27FC236}">
                <a16:creationId xmlns:a16="http://schemas.microsoft.com/office/drawing/2014/main" id="{ADE969CD-605A-D571-EF9C-825A1E1EE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68" name="Rectangle : coins arrondis 67">
            <a:extLst>
              <a:ext uri="{FF2B5EF4-FFF2-40B4-BE49-F238E27FC236}">
                <a16:creationId xmlns:a16="http://schemas.microsoft.com/office/drawing/2014/main" id="{177B2C4C-AEAF-6E78-31D2-1294E971E067}"/>
              </a:ext>
            </a:extLst>
          </p:cNvPr>
          <p:cNvSpPr/>
          <p:nvPr/>
        </p:nvSpPr>
        <p:spPr>
          <a:xfrm rot="5400000">
            <a:off x="9962032" y="4112253"/>
            <a:ext cx="785544" cy="1638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6" name="Rectangle : coins arrondis 65">
            <a:extLst>
              <a:ext uri="{FF2B5EF4-FFF2-40B4-BE49-F238E27FC236}">
                <a16:creationId xmlns:a16="http://schemas.microsoft.com/office/drawing/2014/main" id="{0D06AB6C-7DB4-8DD4-87C9-0D5E3A00B2E9}"/>
              </a:ext>
            </a:extLst>
          </p:cNvPr>
          <p:cNvSpPr/>
          <p:nvPr/>
        </p:nvSpPr>
        <p:spPr>
          <a:xfrm rot="5400000">
            <a:off x="8101497" y="3205232"/>
            <a:ext cx="785544" cy="1638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597406C-B378-CBED-881F-5E96CBCB23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132" y="19845"/>
            <a:ext cx="8045538" cy="766781"/>
          </a:xfrm>
        </p:spPr>
        <p:txBody>
          <a:bodyPr anchor="b">
            <a:normAutofit/>
          </a:bodyPr>
          <a:lstStyle/>
          <a:p>
            <a:r>
              <a:rPr lang="fr-FR" sz="3600" b="0" dirty="0">
                <a:solidFill>
                  <a:schemeClr val="bg1"/>
                </a:solidFill>
                <a:latin typeface="Aptos" panose="020B0004020202020204" pitchFamily="34" charset="0"/>
              </a:rPr>
              <a:t>7. PROJET PROFESSIONNEL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096DD4C1-9967-BF5C-CC7B-BC4D42404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Graphic 22">
            <a:extLst>
              <a:ext uri="{FF2B5EF4-FFF2-40B4-BE49-F238E27FC236}">
                <a16:creationId xmlns:a16="http://schemas.microsoft.com/office/drawing/2014/main" id="{A769F098-250E-3B31-9059-1B14DF68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340" y="122578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4" name="Graphic 23">
            <a:extLst>
              <a:ext uri="{FF2B5EF4-FFF2-40B4-BE49-F238E27FC236}">
                <a16:creationId xmlns:a16="http://schemas.microsoft.com/office/drawing/2014/main" id="{2089774E-50CC-AFFE-1645-6E1E2678B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4855" y="1685867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6" name="Graphic 21">
            <a:extLst>
              <a:ext uri="{FF2B5EF4-FFF2-40B4-BE49-F238E27FC236}">
                <a16:creationId xmlns:a16="http://schemas.microsoft.com/office/drawing/2014/main" id="{C2FB917F-4A35-B4A1-02C7-24D388BA8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7962" y="2175690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6" name="Picture 3" descr="Structure blanche">
            <a:extLst>
              <a:ext uri="{FF2B5EF4-FFF2-40B4-BE49-F238E27FC236}">
                <a16:creationId xmlns:a16="http://schemas.microsoft.com/office/drawing/2014/main" id="{19F537F0-AF9A-DC07-C16E-5F839EE7773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13072633">
            <a:off x="10234091" y="-647965"/>
            <a:ext cx="2818778" cy="155530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B3EDF87-2D96-A7CD-6E7E-A29F73807AC0}"/>
              </a:ext>
            </a:extLst>
          </p:cNvPr>
          <p:cNvSpPr txBox="1"/>
          <p:nvPr/>
        </p:nvSpPr>
        <p:spPr>
          <a:xfrm>
            <a:off x="11250108" y="635939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24/28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688FB859-67BC-4E5F-33A3-35C3315A82B5}"/>
              </a:ext>
            </a:extLst>
          </p:cNvPr>
          <p:cNvSpPr/>
          <p:nvPr/>
        </p:nvSpPr>
        <p:spPr>
          <a:xfrm rot="5400000">
            <a:off x="491685" y="3178144"/>
            <a:ext cx="785544" cy="1638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04E1595F-BDB6-8F80-DFFD-B4FBDE6F7C2B}"/>
              </a:ext>
            </a:extLst>
          </p:cNvPr>
          <p:cNvSpPr/>
          <p:nvPr/>
        </p:nvSpPr>
        <p:spPr>
          <a:xfrm rot="5400000">
            <a:off x="2654313" y="4112253"/>
            <a:ext cx="785544" cy="1638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B75EA0AF-B19F-7ACA-05F9-241202B223E0}"/>
              </a:ext>
            </a:extLst>
          </p:cNvPr>
          <p:cNvSpPr/>
          <p:nvPr/>
        </p:nvSpPr>
        <p:spPr>
          <a:xfrm rot="5400000">
            <a:off x="4507403" y="3191082"/>
            <a:ext cx="785544" cy="1638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DA13B2E6-04A1-09E9-65EB-505B39B455B8}"/>
              </a:ext>
            </a:extLst>
          </p:cNvPr>
          <p:cNvSpPr/>
          <p:nvPr/>
        </p:nvSpPr>
        <p:spPr>
          <a:xfrm rot="5400000">
            <a:off x="6322830" y="4073050"/>
            <a:ext cx="785544" cy="1638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36767D4B-06F1-B3E8-C8F4-4725A43838AE}"/>
              </a:ext>
            </a:extLst>
          </p:cNvPr>
          <p:cNvSpPr/>
          <p:nvPr/>
        </p:nvSpPr>
        <p:spPr>
          <a:xfrm>
            <a:off x="797377" y="3401101"/>
            <a:ext cx="10737478" cy="652091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BB672AB-FBF3-373D-5C1A-5C3A0F244615}"/>
              </a:ext>
            </a:extLst>
          </p:cNvPr>
          <p:cNvSpPr txBox="1"/>
          <p:nvPr/>
        </p:nvSpPr>
        <p:spPr>
          <a:xfrm>
            <a:off x="788498" y="3518200"/>
            <a:ext cx="1241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Enfance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CC71B1B-95B2-55EA-B87E-C17D9B6F1A50}"/>
              </a:ext>
            </a:extLst>
          </p:cNvPr>
          <p:cNvSpPr txBox="1"/>
          <p:nvPr/>
        </p:nvSpPr>
        <p:spPr>
          <a:xfrm>
            <a:off x="317784" y="2413919"/>
            <a:ext cx="1133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Passion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ADA70128-2067-30A2-D5A2-D401078C8379}"/>
              </a:ext>
            </a:extLst>
          </p:cNvPr>
          <p:cNvSpPr txBox="1"/>
          <p:nvPr/>
        </p:nvSpPr>
        <p:spPr>
          <a:xfrm>
            <a:off x="2186477" y="4617582"/>
            <a:ext cx="1794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Baccalauréat Sciences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CE6DB22A-18F0-0064-F182-7F3380C07003}"/>
              </a:ext>
            </a:extLst>
          </p:cNvPr>
          <p:cNvSpPr txBox="1"/>
          <p:nvPr/>
        </p:nvSpPr>
        <p:spPr>
          <a:xfrm>
            <a:off x="2504907" y="3518200"/>
            <a:ext cx="115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2019-21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7F74C75F-8756-9C4B-3FB2-68E37EBC24D3}"/>
              </a:ext>
            </a:extLst>
          </p:cNvPr>
          <p:cNvSpPr txBox="1"/>
          <p:nvPr/>
        </p:nvSpPr>
        <p:spPr>
          <a:xfrm>
            <a:off x="4318988" y="3518200"/>
            <a:ext cx="1157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2021-22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86B15929-C62F-ADD6-0908-16F31B03E7B1}"/>
              </a:ext>
            </a:extLst>
          </p:cNvPr>
          <p:cNvSpPr txBox="1"/>
          <p:nvPr/>
        </p:nvSpPr>
        <p:spPr>
          <a:xfrm>
            <a:off x="6091577" y="3511441"/>
            <a:ext cx="1293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Été 2022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CF04F985-A4B6-8283-6A8E-1AEBF21B70A8}"/>
              </a:ext>
            </a:extLst>
          </p:cNvPr>
          <p:cNvSpPr txBox="1"/>
          <p:nvPr/>
        </p:nvSpPr>
        <p:spPr>
          <a:xfrm>
            <a:off x="4270491" y="2113823"/>
            <a:ext cx="1289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Licence Sciences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425F5FB1-0D8E-FF70-465C-337977599EDA}"/>
              </a:ext>
            </a:extLst>
          </p:cNvPr>
          <p:cNvSpPr txBox="1"/>
          <p:nvPr/>
        </p:nvSpPr>
        <p:spPr>
          <a:xfrm>
            <a:off x="6116246" y="4574035"/>
            <a:ext cx="1243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École 42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379427AF-2C97-263F-0296-0CEF4E064533}"/>
              </a:ext>
            </a:extLst>
          </p:cNvPr>
          <p:cNvSpPr txBox="1"/>
          <p:nvPr/>
        </p:nvSpPr>
        <p:spPr>
          <a:xfrm>
            <a:off x="7925497" y="3511441"/>
            <a:ext cx="1150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2022-24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7E8A2E84-5DBF-E924-7ECD-3592A99A15F0}"/>
              </a:ext>
            </a:extLst>
          </p:cNvPr>
          <p:cNvSpPr txBox="1"/>
          <p:nvPr/>
        </p:nvSpPr>
        <p:spPr>
          <a:xfrm>
            <a:off x="7916617" y="2436601"/>
            <a:ext cx="1243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BTS SIO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F3D9DA4F-9420-A4E9-62D6-CC5071808A5D}"/>
              </a:ext>
            </a:extLst>
          </p:cNvPr>
          <p:cNvSpPr txBox="1"/>
          <p:nvPr/>
        </p:nvSpPr>
        <p:spPr>
          <a:xfrm>
            <a:off x="9766195" y="3511441"/>
            <a:ext cx="1149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2024-25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9BAB75A1-54BF-B849-C524-65ADE1F77249}"/>
              </a:ext>
            </a:extLst>
          </p:cNvPr>
          <p:cNvSpPr txBox="1"/>
          <p:nvPr/>
        </p:nvSpPr>
        <p:spPr>
          <a:xfrm>
            <a:off x="9406713" y="4609823"/>
            <a:ext cx="1919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Bachelor ASR</a:t>
            </a:r>
          </a:p>
        </p:txBody>
      </p:sp>
    </p:spTree>
    <p:extLst>
      <p:ext uri="{BB962C8B-B14F-4D97-AF65-F5344CB8AC3E}">
        <p14:creationId xmlns:p14="http://schemas.microsoft.com/office/powerpoint/2010/main" val="339551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6" grpId="0" animBg="1"/>
      <p:bldP spid="2" grpId="0"/>
      <p:bldP spid="19" grpId="0" animBg="1"/>
      <p:bldP spid="20" grpId="0" animBg="1"/>
      <p:bldP spid="22" grpId="0" animBg="1"/>
      <p:bldP spid="24" grpId="0" animBg="1"/>
      <p:bldP spid="25" grpId="0" animBg="1"/>
      <p:bldP spid="26" grpId="0"/>
      <p:bldP spid="31" grpId="0"/>
      <p:bldP spid="36" grpId="0"/>
      <p:bldP spid="37" grpId="0"/>
      <p:bldP spid="39" grpId="0"/>
      <p:bldP spid="40" grpId="0"/>
      <p:bldP spid="41" grpId="0"/>
      <p:bldP spid="42" grpId="0"/>
      <p:bldP spid="65" grpId="0"/>
      <p:bldP spid="67" grpId="0"/>
      <p:bldP spid="69" grpId="0"/>
      <p:bldP spid="7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96DF98-A861-73E4-253C-BBA395462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>
            <a:extLst>
              <a:ext uri="{FF2B5EF4-FFF2-40B4-BE49-F238E27FC236}">
                <a16:creationId xmlns:a16="http://schemas.microsoft.com/office/drawing/2014/main" id="{03090F50-CF07-93AA-FD02-3E9CC7EEC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7894DDE-1C8F-DE1E-360F-C91CEF4DB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275" y="271920"/>
            <a:ext cx="9583721" cy="686849"/>
          </a:xfrm>
        </p:spPr>
        <p:txBody>
          <a:bodyPr anchor="b">
            <a:noAutofit/>
          </a:bodyPr>
          <a:lstStyle/>
          <a:p>
            <a:r>
              <a:rPr lang="fr-FR" sz="3600" b="0" dirty="0">
                <a:solidFill>
                  <a:schemeClr val="bg1"/>
                </a:solidFill>
                <a:latin typeface="Aptos" panose="020B0004020202020204" pitchFamily="34" charset="0"/>
              </a:rPr>
              <a:t>7. PROJET PROFESSIONNEL</a:t>
            </a:r>
            <a:endParaRPr lang="fr-FR" sz="3600" b="0" dirty="0">
              <a:solidFill>
                <a:schemeClr val="bg1">
                  <a:lumMod val="95000"/>
                </a:schemeClr>
              </a:solidFill>
              <a:latin typeface="Aptos Display" panose="020B0004020202020204" pitchFamily="34" charset="0"/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4F5F4961-E2F0-5922-17E9-874A06C1A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9322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Structure blanche">
            <a:extLst>
              <a:ext uri="{FF2B5EF4-FFF2-40B4-BE49-F238E27FC236}">
                <a16:creationId xmlns:a16="http://schemas.microsoft.com/office/drawing/2014/main" id="{69D4F726-A2AA-EA7C-7DC6-7B57BB16D01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9064723">
            <a:off x="10543475" y="-1030977"/>
            <a:ext cx="2691302" cy="2605794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11" name="Picture 3" descr="Structure blanche">
            <a:extLst>
              <a:ext uri="{FF2B5EF4-FFF2-40B4-BE49-F238E27FC236}">
                <a16:creationId xmlns:a16="http://schemas.microsoft.com/office/drawing/2014/main" id="{DAF9E7D5-2F0E-3590-44FB-825F2F35749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8051550">
            <a:off x="8776532" y="-664410"/>
            <a:ext cx="1467242" cy="1420625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C479EBA-4D6E-E39A-BCA7-D6ECC8248D34}"/>
              </a:ext>
            </a:extLst>
          </p:cNvPr>
          <p:cNvSpPr txBox="1"/>
          <p:nvPr/>
        </p:nvSpPr>
        <p:spPr>
          <a:xfrm>
            <a:off x="11314306" y="6381505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25/28</a:t>
            </a:r>
          </a:p>
        </p:txBody>
      </p:sp>
      <p:pic>
        <p:nvPicPr>
          <p:cNvPr id="6" name="Image 5" descr="Une image contenant clipart, Graphique, graphism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0AAECBE3-98C7-D330-AF68-50CE14B90E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020" y="731087"/>
            <a:ext cx="2030248" cy="1403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2000" dist="5000" dir="5400000" sy="-100000" algn="bl" rotWithShape="0"/>
          </a:effectLst>
        </p:spPr>
      </p:pic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28FF36BB-279F-602A-AD79-8869D038AC1A}"/>
              </a:ext>
            </a:extLst>
          </p:cNvPr>
          <p:cNvSpPr/>
          <p:nvPr/>
        </p:nvSpPr>
        <p:spPr>
          <a:xfrm rot="5400000">
            <a:off x="1030701" y="3818958"/>
            <a:ext cx="785544" cy="1638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CC4E637E-F79D-3FA4-4A12-4EBB38E38068}"/>
              </a:ext>
            </a:extLst>
          </p:cNvPr>
          <p:cNvSpPr/>
          <p:nvPr/>
        </p:nvSpPr>
        <p:spPr>
          <a:xfrm rot="5400000">
            <a:off x="4011576" y="4728765"/>
            <a:ext cx="785544" cy="1638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37CB7161-DB09-5B81-733B-A03F53D2933A}"/>
              </a:ext>
            </a:extLst>
          </p:cNvPr>
          <p:cNvSpPr/>
          <p:nvPr/>
        </p:nvSpPr>
        <p:spPr>
          <a:xfrm rot="5400000">
            <a:off x="6548626" y="3831698"/>
            <a:ext cx="785544" cy="1638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6674ACAC-27AA-90DC-21EB-A23D6D3F1D2A}"/>
              </a:ext>
            </a:extLst>
          </p:cNvPr>
          <p:cNvSpPr/>
          <p:nvPr/>
        </p:nvSpPr>
        <p:spPr>
          <a:xfrm rot="5400000">
            <a:off x="9263254" y="4740606"/>
            <a:ext cx="785544" cy="1638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71E3E9E3-84A4-3DC1-5257-17514B07E5FA}"/>
              </a:ext>
            </a:extLst>
          </p:cNvPr>
          <p:cNvSpPr/>
          <p:nvPr/>
        </p:nvSpPr>
        <p:spPr>
          <a:xfrm>
            <a:off x="1336393" y="4041915"/>
            <a:ext cx="9528093" cy="652091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54445BA8-29B1-0DDA-82CD-C9C13F092F93}"/>
              </a:ext>
            </a:extLst>
          </p:cNvPr>
          <p:cNvSpPr txBox="1"/>
          <p:nvPr/>
        </p:nvSpPr>
        <p:spPr>
          <a:xfrm>
            <a:off x="1327514" y="4159014"/>
            <a:ext cx="168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Aujourd’hui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49CA6B08-F986-994F-9B83-8AAC305CD264}"/>
              </a:ext>
            </a:extLst>
          </p:cNvPr>
          <p:cNvSpPr txBox="1"/>
          <p:nvPr/>
        </p:nvSpPr>
        <p:spPr>
          <a:xfrm>
            <a:off x="491692" y="3071227"/>
            <a:ext cx="1863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Bachelor ASR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032DB776-471F-E244-D8DC-BEA65E2E4258}"/>
              </a:ext>
            </a:extLst>
          </p:cNvPr>
          <p:cNvSpPr txBox="1"/>
          <p:nvPr/>
        </p:nvSpPr>
        <p:spPr>
          <a:xfrm>
            <a:off x="3851470" y="4159014"/>
            <a:ext cx="1191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2025-27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B2093FA2-5C8D-9E2B-42D9-00C125F46826}"/>
              </a:ext>
            </a:extLst>
          </p:cNvPr>
          <p:cNvSpPr txBox="1"/>
          <p:nvPr/>
        </p:nvSpPr>
        <p:spPr>
          <a:xfrm>
            <a:off x="6017988" y="4143264"/>
            <a:ext cx="1903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Moyen terme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1968BA9F-3552-DF98-C802-C006D37116B6}"/>
              </a:ext>
            </a:extLst>
          </p:cNvPr>
          <p:cNvSpPr txBox="1"/>
          <p:nvPr/>
        </p:nvSpPr>
        <p:spPr>
          <a:xfrm>
            <a:off x="5620851" y="2755797"/>
            <a:ext cx="2641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Ingénieur/Architecte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</a:rPr>
              <a:t>Chef de projet SI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CDAA05D2-696A-5FE0-7F74-83509A2296D4}"/>
              </a:ext>
            </a:extLst>
          </p:cNvPr>
          <p:cNvSpPr txBox="1"/>
          <p:nvPr/>
        </p:nvSpPr>
        <p:spPr>
          <a:xfrm>
            <a:off x="2565847" y="5240386"/>
            <a:ext cx="3677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Manager des infrastructures et cybersécurité du SI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A67520A-5E6F-2C81-2A1B-26BF67DC3873}"/>
              </a:ext>
            </a:extLst>
          </p:cNvPr>
          <p:cNvSpPr txBox="1"/>
          <p:nvPr/>
        </p:nvSpPr>
        <p:spPr>
          <a:xfrm>
            <a:off x="7981960" y="5240386"/>
            <a:ext cx="3288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Responsable/Directeur SI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D41C03C-EACD-9318-05E4-320DF9E8304C}"/>
              </a:ext>
            </a:extLst>
          </p:cNvPr>
          <p:cNvSpPr txBox="1"/>
          <p:nvPr/>
        </p:nvSpPr>
        <p:spPr>
          <a:xfrm>
            <a:off x="8852453" y="4153837"/>
            <a:ext cx="1607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Long terme</a:t>
            </a:r>
          </a:p>
        </p:txBody>
      </p:sp>
    </p:spTree>
    <p:extLst>
      <p:ext uri="{BB962C8B-B14F-4D97-AF65-F5344CB8AC3E}">
        <p14:creationId xmlns:p14="http://schemas.microsoft.com/office/powerpoint/2010/main" val="296791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 animBg="1"/>
      <p:bldP spid="39" grpId="0" animBg="1"/>
      <p:bldP spid="40" grpId="0" animBg="1"/>
      <p:bldP spid="3" grpId="0" animBg="1"/>
      <p:bldP spid="42" grpId="0" animBg="1"/>
      <p:bldP spid="43" grpId="0"/>
      <p:bldP spid="44" grpId="0"/>
      <p:bldP spid="47" grpId="0"/>
      <p:bldP spid="49" grpId="0"/>
      <p:bldP spid="53" grpId="0"/>
      <p:bldP spid="54" grpId="0"/>
      <p:bldP spid="5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8BA243-CB0E-EEC1-882F-6A900EE40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4B0A974C-6466-87C4-FBAF-B1F38C807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!!Rectangle">
            <a:extLst>
              <a:ext uri="{FF2B5EF4-FFF2-40B4-BE49-F238E27FC236}">
                <a16:creationId xmlns:a16="http://schemas.microsoft.com/office/drawing/2014/main" id="{569BE1C2-08C8-7283-ABCC-2397411F7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48FFAD7-B7E9-5F9C-B59A-3D79DFDE0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827" y="60960"/>
            <a:ext cx="8045538" cy="766781"/>
          </a:xfrm>
        </p:spPr>
        <p:txBody>
          <a:bodyPr anchor="b">
            <a:normAutofit/>
          </a:bodyPr>
          <a:lstStyle/>
          <a:p>
            <a:r>
              <a:rPr lang="fr-FR" sz="3600" b="0" dirty="0">
                <a:solidFill>
                  <a:schemeClr val="bg1"/>
                </a:solidFill>
                <a:latin typeface="Aptos" panose="020B0004020202020204" pitchFamily="34" charset="0"/>
              </a:rPr>
              <a:t>7. PROJET PROFESSIONNEL</a:t>
            </a:r>
            <a:endParaRPr lang="fr-FR" sz="3600" b="0" dirty="0">
              <a:solidFill>
                <a:schemeClr val="bg1">
                  <a:lumMod val="95000"/>
                </a:schemeClr>
              </a:solidFill>
              <a:latin typeface="Aptos" panose="020B0004020202020204" pitchFamily="34" charset="0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FB827F75-5E80-BB5A-C7C8-4319D2EB4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Graphic 22">
            <a:extLst>
              <a:ext uri="{FF2B5EF4-FFF2-40B4-BE49-F238E27FC236}">
                <a16:creationId xmlns:a16="http://schemas.microsoft.com/office/drawing/2014/main" id="{399040EC-84C3-6692-4150-EAA317D74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340" y="122578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4" name="Graphic 23">
            <a:extLst>
              <a:ext uri="{FF2B5EF4-FFF2-40B4-BE49-F238E27FC236}">
                <a16:creationId xmlns:a16="http://schemas.microsoft.com/office/drawing/2014/main" id="{6547C74F-43B0-1C3C-0391-4962C88D8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4855" y="1685867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6" name="Graphic 21">
            <a:extLst>
              <a:ext uri="{FF2B5EF4-FFF2-40B4-BE49-F238E27FC236}">
                <a16:creationId xmlns:a16="http://schemas.microsoft.com/office/drawing/2014/main" id="{C8BA5C0F-B796-E4F7-A475-C2EDB65F7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7962" y="2175690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6" name="Picture 3" descr="Structure blanche">
            <a:extLst>
              <a:ext uri="{FF2B5EF4-FFF2-40B4-BE49-F238E27FC236}">
                <a16:creationId xmlns:a16="http://schemas.microsoft.com/office/drawing/2014/main" id="{A05E2155-6C79-DF18-FD14-3025648257B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2263645">
            <a:off x="-1032075" y="6218328"/>
            <a:ext cx="2818778" cy="1555301"/>
          </a:xfrm>
          <a:prstGeom prst="rect">
            <a:avLst/>
          </a:prstGeom>
        </p:spPr>
      </p:pic>
      <p:pic>
        <p:nvPicPr>
          <p:cNvPr id="7" name="Picture 3" descr="Structure blanche">
            <a:extLst>
              <a:ext uri="{FF2B5EF4-FFF2-40B4-BE49-F238E27FC236}">
                <a16:creationId xmlns:a16="http://schemas.microsoft.com/office/drawing/2014/main" id="{F53B512B-3101-C99D-693F-5FFD93C2298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8161308">
            <a:off x="10899084" y="-669041"/>
            <a:ext cx="1887742" cy="1827765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75F41A0-3227-EA4B-B900-EF1D794CCBBF}"/>
              </a:ext>
            </a:extLst>
          </p:cNvPr>
          <p:cNvSpPr txBox="1"/>
          <p:nvPr/>
        </p:nvSpPr>
        <p:spPr>
          <a:xfrm>
            <a:off x="11279230" y="638173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26/28</a:t>
            </a:r>
          </a:p>
        </p:txBody>
      </p:sp>
      <p:pic>
        <p:nvPicPr>
          <p:cNvPr id="14" name="Image 13" descr="Une image contenant dessin humoristique, ballon, habits, illustration&#10;&#10;Le contenu généré par l’IA peut être incorrect.">
            <a:extLst>
              <a:ext uri="{FF2B5EF4-FFF2-40B4-BE49-F238E27FC236}">
                <a16:creationId xmlns:a16="http://schemas.microsoft.com/office/drawing/2014/main" id="{210707B8-A5EC-0447-ECCC-00EA006E90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925" y="3113749"/>
            <a:ext cx="2136930" cy="1424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2000" dist="5000" dir="5400000" sy="-100000" algn="bl" rotWithShape="0"/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29D3852-1044-1F79-2D35-4FFAEB96B1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404" y="1471570"/>
            <a:ext cx="7776109" cy="4129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2412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B37C8B-F4A7-44D3-E4AF-A6FF8C0B9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16EF1B2A-F952-369F-5C53-BF98A675B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!!Rectangle">
            <a:extLst>
              <a:ext uri="{FF2B5EF4-FFF2-40B4-BE49-F238E27FC236}">
                <a16:creationId xmlns:a16="http://schemas.microsoft.com/office/drawing/2014/main" id="{1861C4B1-A840-1DC2-9230-7A9429967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6EFC61B-15DA-5288-A8C0-2424C0F7F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827" y="60960"/>
            <a:ext cx="8045538" cy="766781"/>
          </a:xfrm>
        </p:spPr>
        <p:txBody>
          <a:bodyPr anchor="b">
            <a:normAutofit/>
          </a:bodyPr>
          <a:lstStyle/>
          <a:p>
            <a:r>
              <a:rPr lang="fr-FR" sz="3600" b="0" dirty="0">
                <a:solidFill>
                  <a:schemeClr val="bg1"/>
                </a:solidFill>
                <a:latin typeface="Aptos" panose="020B0004020202020204" pitchFamily="34" charset="0"/>
              </a:rPr>
              <a:t>7. PROJET PROFESSIONNEL</a:t>
            </a:r>
            <a:endParaRPr lang="fr-FR" sz="3600" b="0" dirty="0">
              <a:solidFill>
                <a:schemeClr val="bg1">
                  <a:lumMod val="95000"/>
                </a:schemeClr>
              </a:solidFill>
              <a:latin typeface="Aptos" panose="020B0004020202020204" pitchFamily="34" charset="0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523B4A9-0B0C-52A2-45E2-CC3BE105C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Graphic 22">
            <a:extLst>
              <a:ext uri="{FF2B5EF4-FFF2-40B4-BE49-F238E27FC236}">
                <a16:creationId xmlns:a16="http://schemas.microsoft.com/office/drawing/2014/main" id="{042EB288-CAE7-BFCE-F7E5-0F6A44BCA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340" y="122578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4" name="Graphic 23">
            <a:extLst>
              <a:ext uri="{FF2B5EF4-FFF2-40B4-BE49-F238E27FC236}">
                <a16:creationId xmlns:a16="http://schemas.microsoft.com/office/drawing/2014/main" id="{462FD0D0-E7AA-E76C-6F2B-9E789FF8C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4855" y="1685867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6" name="Graphic 21">
            <a:extLst>
              <a:ext uri="{FF2B5EF4-FFF2-40B4-BE49-F238E27FC236}">
                <a16:creationId xmlns:a16="http://schemas.microsoft.com/office/drawing/2014/main" id="{ABA29306-7FDD-58EE-3310-33F85C8F3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7962" y="2175690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6" name="Picture 3" descr="Structure blanche">
            <a:extLst>
              <a:ext uri="{FF2B5EF4-FFF2-40B4-BE49-F238E27FC236}">
                <a16:creationId xmlns:a16="http://schemas.microsoft.com/office/drawing/2014/main" id="{034F8E2A-8A31-F628-9F25-9C1B8C414BB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2263645">
            <a:off x="-1032075" y="6218328"/>
            <a:ext cx="2818778" cy="1555301"/>
          </a:xfrm>
          <a:prstGeom prst="rect">
            <a:avLst/>
          </a:prstGeom>
        </p:spPr>
      </p:pic>
      <p:pic>
        <p:nvPicPr>
          <p:cNvPr id="7" name="Picture 3" descr="Structure blanche">
            <a:extLst>
              <a:ext uri="{FF2B5EF4-FFF2-40B4-BE49-F238E27FC236}">
                <a16:creationId xmlns:a16="http://schemas.microsoft.com/office/drawing/2014/main" id="{095FF2A8-37A2-8C11-5925-53B5FF827D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8161308">
            <a:off x="10899084" y="-669041"/>
            <a:ext cx="1887742" cy="1827765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F7B8370-C21E-A403-697B-D269ED72A60D}"/>
              </a:ext>
            </a:extLst>
          </p:cNvPr>
          <p:cNvSpPr txBox="1"/>
          <p:nvPr/>
        </p:nvSpPr>
        <p:spPr>
          <a:xfrm>
            <a:off x="11277003" y="638173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27/28</a:t>
            </a:r>
          </a:p>
        </p:txBody>
      </p:sp>
      <p:pic>
        <p:nvPicPr>
          <p:cNvPr id="14" name="Image 13" descr="Une image contenant dessin humoristique, ballon, habits, illustration&#10;&#10;Le contenu généré par l’IA peut être incorrect.">
            <a:extLst>
              <a:ext uri="{FF2B5EF4-FFF2-40B4-BE49-F238E27FC236}">
                <a16:creationId xmlns:a16="http://schemas.microsoft.com/office/drawing/2014/main" id="{13FC1459-FCCF-09CA-3B22-B5540ECEE5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925" y="3113749"/>
            <a:ext cx="2136930" cy="1424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2000" dist="5000" dir="5400000" sy="-100000" algn="bl" rotWithShape="0"/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C48C6A5-C5A5-D26E-D660-5A77E5103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403" y="1471570"/>
            <a:ext cx="7776109" cy="44013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33100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B6ACB8-9211-B8E9-BCB5-633F454CA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>
            <a:extLst>
              <a:ext uri="{FF2B5EF4-FFF2-40B4-BE49-F238E27FC236}">
                <a16:creationId xmlns:a16="http://schemas.microsoft.com/office/drawing/2014/main" id="{0DBEC293-B441-B5A8-A4F9-D1C0D780A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Graphic 17">
            <a:extLst>
              <a:ext uri="{FF2B5EF4-FFF2-40B4-BE49-F238E27FC236}">
                <a16:creationId xmlns:a16="http://schemas.microsoft.com/office/drawing/2014/main" id="{AFC227BC-75BF-26C9-1D1E-B4E5FEA1A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E68F945B-7418-74D0-A3A6-4140BF65F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Graphic 21">
            <a:extLst>
              <a:ext uri="{FF2B5EF4-FFF2-40B4-BE49-F238E27FC236}">
                <a16:creationId xmlns:a16="http://schemas.microsoft.com/office/drawing/2014/main" id="{29C7EEFF-7021-7E69-2713-6E1BDD061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Picture 3" descr="Structure blanche">
            <a:extLst>
              <a:ext uri="{FF2B5EF4-FFF2-40B4-BE49-F238E27FC236}">
                <a16:creationId xmlns:a16="http://schemas.microsoft.com/office/drawing/2014/main" id="{1839F239-EF45-0813-9B03-02189F16EDE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19237368">
            <a:off x="10277894" y="5790324"/>
            <a:ext cx="2818778" cy="1555301"/>
          </a:xfrm>
          <a:prstGeom prst="rect">
            <a:avLst/>
          </a:prstGeom>
        </p:spPr>
      </p:pic>
      <p:pic>
        <p:nvPicPr>
          <p:cNvPr id="6" name="Picture 3" descr="Structure blanche">
            <a:extLst>
              <a:ext uri="{FF2B5EF4-FFF2-40B4-BE49-F238E27FC236}">
                <a16:creationId xmlns:a16="http://schemas.microsoft.com/office/drawing/2014/main" id="{E4362B8B-C586-D5D5-EDEA-345F85785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l="51" r="25700" b="1"/>
          <a:stretch/>
        </p:blipFill>
        <p:spPr>
          <a:xfrm rot="14931792">
            <a:off x="-362117" y="-322591"/>
            <a:ext cx="1806092" cy="1748709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C8CA267-7E94-FC3C-A06F-DA877FA78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43" y="2205566"/>
            <a:ext cx="4100636" cy="2733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0000" dir="5400000" sy="-100000" algn="bl" rotWithShape="0"/>
            <a:softEdge rad="25400"/>
          </a:effec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15E9103-2A4C-25FA-1855-A06E0669DBD3}"/>
              </a:ext>
            </a:extLst>
          </p:cNvPr>
          <p:cNvSpPr txBox="1"/>
          <p:nvPr/>
        </p:nvSpPr>
        <p:spPr>
          <a:xfrm>
            <a:off x="6072748" y="2611338"/>
            <a:ext cx="6455924" cy="20005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</a:pPr>
            <a:r>
              <a:rPr lang="fr-FR" sz="3800" dirty="0">
                <a:solidFill>
                  <a:schemeClr val="bg1"/>
                </a:solidFill>
                <a:latin typeface="Aptos Display" panose="020B0004020202020204" pitchFamily="34" charset="0"/>
              </a:rPr>
              <a:t>MERCI POUR </a:t>
            </a:r>
          </a:p>
          <a:p>
            <a:pPr algn="l">
              <a:spcAft>
                <a:spcPts val="600"/>
              </a:spcAft>
            </a:pPr>
            <a:r>
              <a:rPr lang="fr-FR" sz="3800" dirty="0">
                <a:solidFill>
                  <a:schemeClr val="bg1"/>
                </a:solidFill>
                <a:latin typeface="Aptos Display" panose="020B0004020202020204" pitchFamily="34" charset="0"/>
              </a:rPr>
              <a:t>VOTRE ATTENTION </a:t>
            </a:r>
          </a:p>
          <a:p>
            <a:pPr algn="l">
              <a:spcAft>
                <a:spcPts val="600"/>
              </a:spcAft>
            </a:pPr>
            <a:r>
              <a:rPr lang="fr-FR" sz="3800" dirty="0">
                <a:solidFill>
                  <a:schemeClr val="bg1"/>
                </a:solidFill>
                <a:latin typeface="Aptos Display" panose="020B0004020202020204" pitchFamily="34" charset="0"/>
              </a:rPr>
              <a:t>ET VOTRE ECOUTE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5BCC2B4-1538-D8A1-0A87-BD96ECF36F76}"/>
              </a:ext>
            </a:extLst>
          </p:cNvPr>
          <p:cNvSpPr txBox="1"/>
          <p:nvPr/>
        </p:nvSpPr>
        <p:spPr>
          <a:xfrm>
            <a:off x="11287173" y="638330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28/28</a:t>
            </a:r>
          </a:p>
        </p:txBody>
      </p:sp>
    </p:spTree>
    <p:extLst>
      <p:ext uri="{BB962C8B-B14F-4D97-AF65-F5344CB8AC3E}">
        <p14:creationId xmlns:p14="http://schemas.microsoft.com/office/powerpoint/2010/main" val="226176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2853D8-38EE-A90B-05E9-9D7B53D85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E4E3ED0-9F21-5632-698E-106E02480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275" y="271920"/>
            <a:ext cx="9583721" cy="686849"/>
          </a:xfrm>
        </p:spPr>
        <p:txBody>
          <a:bodyPr anchor="b">
            <a:noAutofit/>
          </a:bodyPr>
          <a:lstStyle/>
          <a:p>
            <a:r>
              <a:rPr lang="fr-FR" sz="3600" b="0" dirty="0">
                <a:solidFill>
                  <a:schemeClr val="bg1"/>
                </a:solidFill>
                <a:latin typeface="Aptos Display"/>
              </a:rPr>
              <a:t>1. PR</a:t>
            </a:r>
            <a:r>
              <a:rPr lang="fr-FR" sz="3600" b="0" dirty="0">
                <a:solidFill>
                  <a:schemeClr val="bg1"/>
                </a:solidFill>
                <a:latin typeface="Aptos" panose="020B0004020202020204" pitchFamily="34" charset="0"/>
              </a:rPr>
              <a:t>É</a:t>
            </a:r>
            <a:r>
              <a:rPr lang="fr-FR" sz="3600" b="0" dirty="0">
                <a:solidFill>
                  <a:schemeClr val="bg1"/>
                </a:solidFill>
                <a:latin typeface="Aptos Display"/>
              </a:rPr>
              <a:t>SENTATION DE L’ENTREPRISE</a:t>
            </a:r>
            <a:endParaRPr lang="fr-FR" sz="3600" b="0" dirty="0">
              <a:solidFill>
                <a:schemeClr val="bg1">
                  <a:lumMod val="95000"/>
                </a:schemeClr>
              </a:solidFill>
              <a:latin typeface="Aptos Display" panose="020B0004020202020204" pitchFamily="34" charset="0"/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9322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Structure blanche">
            <a:extLst>
              <a:ext uri="{FF2B5EF4-FFF2-40B4-BE49-F238E27FC236}">
                <a16:creationId xmlns:a16="http://schemas.microsoft.com/office/drawing/2014/main" id="{05286281-CA01-5132-B2F1-FE8A3F7CBBD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9064723">
            <a:off x="10543475" y="-1030977"/>
            <a:ext cx="2691302" cy="2605794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11" name="Picture 3" descr="Structure blanche">
            <a:extLst>
              <a:ext uri="{FF2B5EF4-FFF2-40B4-BE49-F238E27FC236}">
                <a16:creationId xmlns:a16="http://schemas.microsoft.com/office/drawing/2014/main" id="{69BCCF81-DF72-F78E-1496-E0152E4149D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8051550">
            <a:off x="8776532" y="-664410"/>
            <a:ext cx="1467242" cy="1420625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B8DB843-3F8F-A950-E779-28B46CE817FA}"/>
              </a:ext>
            </a:extLst>
          </p:cNvPr>
          <p:cNvSpPr txBox="1"/>
          <p:nvPr/>
        </p:nvSpPr>
        <p:spPr>
          <a:xfrm>
            <a:off x="11460773" y="6381505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3/28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6EA182F-92AC-EDB5-D1E9-FEBEEEDEE4A7}"/>
              </a:ext>
            </a:extLst>
          </p:cNvPr>
          <p:cNvSpPr txBox="1"/>
          <p:nvPr/>
        </p:nvSpPr>
        <p:spPr>
          <a:xfrm>
            <a:off x="4761646" y="1801944"/>
            <a:ext cx="214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Organisme public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4683E80-E7D6-4437-6DF1-117E84E18744}"/>
              </a:ext>
            </a:extLst>
          </p:cNvPr>
          <p:cNvSpPr txBox="1"/>
          <p:nvPr/>
        </p:nvSpPr>
        <p:spPr>
          <a:xfrm>
            <a:off x="7436572" y="3411845"/>
            <a:ext cx="4232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Gestion des forêts privées françaises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AF25DCB-387F-7DDF-7D44-7C2AFC185271}"/>
              </a:ext>
            </a:extLst>
          </p:cNvPr>
          <p:cNvSpPr txBox="1"/>
          <p:nvPr/>
        </p:nvSpPr>
        <p:spPr>
          <a:xfrm>
            <a:off x="7153487" y="2236301"/>
            <a:ext cx="4211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Ministère de la transition écologique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3B4A3EE3-D7FE-EA3D-0A0A-0DFCAF52D1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22" y="1540577"/>
            <a:ext cx="2521620" cy="1859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8000" dist="5000" dir="5400000" sy="-100000" algn="bl" rotWithShape="0"/>
          </a:effec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A5F1970B-10AF-6F20-1048-FF461868A78E}"/>
              </a:ext>
            </a:extLst>
          </p:cNvPr>
          <p:cNvSpPr txBox="1"/>
          <p:nvPr/>
        </p:nvSpPr>
        <p:spPr>
          <a:xfrm>
            <a:off x="3412881" y="2285642"/>
            <a:ext cx="1132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11 CRPF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AF1ECB9-93CD-94DF-DCCF-355BF6B6296A}"/>
              </a:ext>
            </a:extLst>
          </p:cNvPr>
          <p:cNvSpPr txBox="1"/>
          <p:nvPr/>
        </p:nvSpPr>
        <p:spPr>
          <a:xfrm>
            <a:off x="3000837" y="4578136"/>
            <a:ext cx="154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+450 Agents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3868288-F7B4-75D8-C757-8087E2301884}"/>
              </a:ext>
            </a:extLst>
          </p:cNvPr>
          <p:cNvSpPr txBox="1"/>
          <p:nvPr/>
        </p:nvSpPr>
        <p:spPr>
          <a:xfrm>
            <a:off x="7153487" y="4578358"/>
            <a:ext cx="221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Label Bas Carbone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B047E59-D529-256E-91E9-13045789E2DB}"/>
              </a:ext>
            </a:extLst>
          </p:cNvPr>
          <p:cNvSpPr txBox="1"/>
          <p:nvPr/>
        </p:nvSpPr>
        <p:spPr>
          <a:xfrm>
            <a:off x="4869363" y="5003427"/>
            <a:ext cx="1922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Collaboration 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avec 7 instituts </a:t>
            </a:r>
          </a:p>
        </p:txBody>
      </p:sp>
      <p:pic>
        <p:nvPicPr>
          <p:cNvPr id="23" name="Image 22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A01ACDD8-97DE-4914-B292-2A2793D5DF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" r="6672" b="18935"/>
          <a:stretch>
            <a:fillRect/>
          </a:stretch>
        </p:blipFill>
        <p:spPr>
          <a:xfrm>
            <a:off x="5098684" y="2985131"/>
            <a:ext cx="1471220" cy="1237831"/>
          </a:xfrm>
          <a:prstGeom prst="rect">
            <a:avLst/>
          </a:prstGeom>
          <a:ln w="38100" cap="sq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5400"/>
          </a:effectLst>
        </p:spPr>
      </p:pic>
      <p:pic>
        <p:nvPicPr>
          <p:cNvPr id="27" name="Image 26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D4E8B873-35DC-65DC-6B97-76981AB537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719" y="4405672"/>
            <a:ext cx="1385932" cy="762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5000" dist="5000" dir="5400000" sy="-100000" algn="bl" rotWithShape="0"/>
          </a:effectLst>
        </p:spPr>
      </p:pic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EBCF28D6-DA23-1F06-8983-39B6B2C55BAF}"/>
              </a:ext>
            </a:extLst>
          </p:cNvPr>
          <p:cNvCxnSpPr/>
          <p:nvPr/>
        </p:nvCxnSpPr>
        <p:spPr>
          <a:xfrm>
            <a:off x="5830737" y="2264741"/>
            <a:ext cx="0" cy="574387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F678B4F2-6346-060B-4725-22ADA93548A9}"/>
              </a:ext>
            </a:extLst>
          </p:cNvPr>
          <p:cNvCxnSpPr>
            <a:cxnSpLocks/>
          </p:cNvCxnSpPr>
          <p:nvPr/>
        </p:nvCxnSpPr>
        <p:spPr>
          <a:xfrm flipV="1">
            <a:off x="6668937" y="2572428"/>
            <a:ext cx="390525" cy="314325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5AC8C6BB-D735-9080-ABF4-591AAA7A8B00}"/>
              </a:ext>
            </a:extLst>
          </p:cNvPr>
          <p:cNvCxnSpPr>
            <a:cxnSpLocks/>
          </p:cNvCxnSpPr>
          <p:nvPr/>
        </p:nvCxnSpPr>
        <p:spPr>
          <a:xfrm flipH="1" flipV="1">
            <a:off x="4592487" y="2572428"/>
            <a:ext cx="400050" cy="314325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DFDD211C-89D0-A9BD-EE54-7829BCFC3187}"/>
              </a:ext>
            </a:extLst>
          </p:cNvPr>
          <p:cNvCxnSpPr>
            <a:cxnSpLocks/>
          </p:cNvCxnSpPr>
          <p:nvPr/>
        </p:nvCxnSpPr>
        <p:spPr>
          <a:xfrm flipH="1" flipV="1">
            <a:off x="6693884" y="4334554"/>
            <a:ext cx="400050" cy="314325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C6629D0F-7117-4F61-DDC0-9C8506A85C5C}"/>
              </a:ext>
            </a:extLst>
          </p:cNvPr>
          <p:cNvCxnSpPr>
            <a:cxnSpLocks/>
          </p:cNvCxnSpPr>
          <p:nvPr/>
        </p:nvCxnSpPr>
        <p:spPr>
          <a:xfrm flipV="1">
            <a:off x="4607909" y="4326879"/>
            <a:ext cx="390525" cy="314325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0879BBB9-C7E6-410B-5151-CB72577C38F0}"/>
              </a:ext>
            </a:extLst>
          </p:cNvPr>
          <p:cNvCxnSpPr/>
          <p:nvPr/>
        </p:nvCxnSpPr>
        <p:spPr>
          <a:xfrm>
            <a:off x="5830737" y="4380735"/>
            <a:ext cx="0" cy="574387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32BBA2DA-A61B-4242-EBD7-37977092829B}"/>
              </a:ext>
            </a:extLst>
          </p:cNvPr>
          <p:cNvCxnSpPr>
            <a:cxnSpLocks/>
          </p:cNvCxnSpPr>
          <p:nvPr/>
        </p:nvCxnSpPr>
        <p:spPr>
          <a:xfrm flipH="1">
            <a:off x="6770732" y="3613781"/>
            <a:ext cx="577459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43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DDBC8F-4633-18E2-3CAA-64B13EC53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934DAD79-2219-8D99-02F5-3F6D04F26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!!Rectangle">
            <a:extLst>
              <a:ext uri="{FF2B5EF4-FFF2-40B4-BE49-F238E27FC236}">
                <a16:creationId xmlns:a16="http://schemas.microsoft.com/office/drawing/2014/main" id="{8395A4E3-2FCC-5621-C381-54DC2C68E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6C9A0F2F-6C11-4323-420E-652971BDDB2D}"/>
              </a:ext>
            </a:extLst>
          </p:cNvPr>
          <p:cNvSpPr/>
          <p:nvPr/>
        </p:nvSpPr>
        <p:spPr>
          <a:xfrm rot="5400000">
            <a:off x="3268576" y="3964208"/>
            <a:ext cx="785544" cy="1638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24860D-89A3-9A13-4D5C-AFE10823CF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132" y="19845"/>
            <a:ext cx="8045538" cy="766781"/>
          </a:xfrm>
        </p:spPr>
        <p:txBody>
          <a:bodyPr anchor="b">
            <a:normAutofit/>
          </a:bodyPr>
          <a:lstStyle/>
          <a:p>
            <a:r>
              <a:rPr lang="fr-FR" sz="3600" b="0" dirty="0">
                <a:solidFill>
                  <a:schemeClr val="bg1"/>
                </a:solidFill>
                <a:latin typeface="Aptos Display"/>
              </a:rPr>
              <a:t>1. PR</a:t>
            </a:r>
            <a:r>
              <a:rPr lang="fr-FR" sz="3600" b="0" dirty="0">
                <a:solidFill>
                  <a:schemeClr val="bg1"/>
                </a:solidFill>
                <a:latin typeface="Aptos" panose="020B0004020202020204" pitchFamily="34" charset="0"/>
              </a:rPr>
              <a:t>É</a:t>
            </a:r>
            <a:r>
              <a:rPr lang="fr-FR" sz="3600" b="0" dirty="0">
                <a:solidFill>
                  <a:schemeClr val="bg1"/>
                </a:solidFill>
                <a:latin typeface="Aptos Display"/>
              </a:rPr>
              <a:t>SENTATION DE L’ENTREPRISE</a:t>
            </a:r>
            <a:endParaRPr lang="fr-FR" sz="3600" u="sng" dirty="0">
              <a:solidFill>
                <a:schemeClr val="bg1"/>
              </a:solidFill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0CCBA2BC-836B-1796-3C01-931E21173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Graphic 22">
            <a:extLst>
              <a:ext uri="{FF2B5EF4-FFF2-40B4-BE49-F238E27FC236}">
                <a16:creationId xmlns:a16="http://schemas.microsoft.com/office/drawing/2014/main" id="{A5FF6D33-DE6C-4608-48BA-001EFF736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340" y="122578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4" name="Graphic 23">
            <a:extLst>
              <a:ext uri="{FF2B5EF4-FFF2-40B4-BE49-F238E27FC236}">
                <a16:creationId xmlns:a16="http://schemas.microsoft.com/office/drawing/2014/main" id="{AA7A0A0C-454F-05B8-4DC2-63C623288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4855" y="1685867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6" name="Graphic 21">
            <a:extLst>
              <a:ext uri="{FF2B5EF4-FFF2-40B4-BE49-F238E27FC236}">
                <a16:creationId xmlns:a16="http://schemas.microsoft.com/office/drawing/2014/main" id="{0A9A36E1-9667-AE9C-3D53-CEB6B92A4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7962" y="2175690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5" name="Picture 3" descr="Structure blanche">
            <a:extLst>
              <a:ext uri="{FF2B5EF4-FFF2-40B4-BE49-F238E27FC236}">
                <a16:creationId xmlns:a16="http://schemas.microsoft.com/office/drawing/2014/main" id="{5410AE97-53D1-52BA-9DF7-3DFDC721320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14214" b="38590"/>
          <a:stretch/>
        </p:blipFill>
        <p:spPr>
          <a:xfrm>
            <a:off x="8878" y="6324602"/>
            <a:ext cx="12192000" cy="533398"/>
          </a:xfrm>
          <a:prstGeom prst="rect">
            <a:avLst/>
          </a:prstGeom>
        </p:spPr>
      </p:pic>
      <p:pic>
        <p:nvPicPr>
          <p:cNvPr id="6" name="Picture 3" descr="Structure blanche">
            <a:extLst>
              <a:ext uri="{FF2B5EF4-FFF2-40B4-BE49-F238E27FC236}">
                <a16:creationId xmlns:a16="http://schemas.microsoft.com/office/drawing/2014/main" id="{70F31C80-C607-6231-8D6F-6B599DEF7F1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13072633">
            <a:off x="10284724" y="-661619"/>
            <a:ext cx="2818778" cy="155530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FB3328E-5485-F408-3827-B423E64F3ADD}"/>
              </a:ext>
            </a:extLst>
          </p:cNvPr>
          <p:cNvSpPr txBox="1"/>
          <p:nvPr/>
        </p:nvSpPr>
        <p:spPr>
          <a:xfrm>
            <a:off x="11406338" y="638973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4/28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4234A4B0-2FAA-58CB-543C-26FE2B5CCB43}"/>
              </a:ext>
            </a:extLst>
          </p:cNvPr>
          <p:cNvSpPr/>
          <p:nvPr/>
        </p:nvSpPr>
        <p:spPr>
          <a:xfrm rot="5400000">
            <a:off x="1384721" y="3060188"/>
            <a:ext cx="785544" cy="1638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1ABAC00-E92C-2C2C-F564-F7D48DFDE4D3}"/>
              </a:ext>
            </a:extLst>
          </p:cNvPr>
          <p:cNvSpPr/>
          <p:nvPr/>
        </p:nvSpPr>
        <p:spPr>
          <a:xfrm rot="5400000">
            <a:off x="5025305" y="3047663"/>
            <a:ext cx="785544" cy="1638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3B60E843-DD52-B435-A542-B0033DD1D790}"/>
              </a:ext>
            </a:extLst>
          </p:cNvPr>
          <p:cNvSpPr/>
          <p:nvPr/>
        </p:nvSpPr>
        <p:spPr>
          <a:xfrm rot="5400000">
            <a:off x="6844029" y="4030398"/>
            <a:ext cx="785544" cy="1638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71AA0327-1967-FE44-C2DE-447F41ABEE5B}"/>
              </a:ext>
            </a:extLst>
          </p:cNvPr>
          <p:cNvSpPr/>
          <p:nvPr/>
        </p:nvSpPr>
        <p:spPr>
          <a:xfrm rot="5400000">
            <a:off x="8979434" y="3050418"/>
            <a:ext cx="785544" cy="1638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474B8395-FEB7-3214-3CC1-72A4920CBBEE}"/>
              </a:ext>
            </a:extLst>
          </p:cNvPr>
          <p:cNvSpPr/>
          <p:nvPr/>
        </p:nvSpPr>
        <p:spPr>
          <a:xfrm>
            <a:off x="1690413" y="3283145"/>
            <a:ext cx="8711357" cy="652091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2B94E3F-8FE5-2DB5-9E5E-B0C80F646CDD}"/>
              </a:ext>
            </a:extLst>
          </p:cNvPr>
          <p:cNvSpPr txBox="1"/>
          <p:nvPr/>
        </p:nvSpPr>
        <p:spPr>
          <a:xfrm>
            <a:off x="1681535" y="3400244"/>
            <a:ext cx="790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95000"/>
                  </a:schemeClr>
                </a:solidFill>
              </a:rPr>
              <a:t>1963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B07786C-5788-6734-CF34-C09AE4BA97FB}"/>
              </a:ext>
            </a:extLst>
          </p:cNvPr>
          <p:cNvSpPr txBox="1"/>
          <p:nvPr/>
        </p:nvSpPr>
        <p:spPr>
          <a:xfrm>
            <a:off x="1118815" y="1595177"/>
            <a:ext cx="1298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95000"/>
                  </a:schemeClr>
                </a:solidFill>
              </a:rPr>
              <a:t>Loi « Pisani »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FF5C4AC-68CB-1D63-6714-971EC15FF944}"/>
              </a:ext>
            </a:extLst>
          </p:cNvPr>
          <p:cNvSpPr txBox="1"/>
          <p:nvPr/>
        </p:nvSpPr>
        <p:spPr>
          <a:xfrm>
            <a:off x="1161670" y="2282419"/>
            <a:ext cx="1212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>
                    <a:lumMod val="95000"/>
                  </a:schemeClr>
                </a:solidFill>
              </a:rPr>
              <a:t>18 CRPF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8EE5BD8-10BA-FCDE-08B1-17A644532ABC}"/>
              </a:ext>
            </a:extLst>
          </p:cNvPr>
          <p:cNvSpPr txBox="1"/>
          <p:nvPr/>
        </p:nvSpPr>
        <p:spPr>
          <a:xfrm>
            <a:off x="3156602" y="4505118"/>
            <a:ext cx="1009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CNPPF</a:t>
            </a:r>
            <a:endParaRPr lang="fr-FR" sz="1400" dirty="0">
              <a:solidFill>
                <a:schemeClr val="bg1"/>
              </a:solidFill>
            </a:endParaRPr>
          </a:p>
        </p:txBody>
      </p:sp>
      <p:cxnSp>
        <p:nvCxnSpPr>
          <p:cNvPr id="14" name="Connecteur : en arc 13">
            <a:extLst>
              <a:ext uri="{FF2B5EF4-FFF2-40B4-BE49-F238E27FC236}">
                <a16:creationId xmlns:a16="http://schemas.microsoft.com/office/drawing/2014/main" id="{90A4065A-62A3-DD02-20D9-0C7158D725B9}"/>
              </a:ext>
            </a:extLst>
          </p:cNvPr>
          <p:cNvCxnSpPr>
            <a:cxnSpLocks/>
            <a:stCxn id="29" idx="2"/>
            <a:endCxn id="10" idx="0"/>
          </p:cNvCxnSpPr>
          <p:nvPr/>
        </p:nvCxnSpPr>
        <p:spPr>
          <a:xfrm rot="5400000">
            <a:off x="1578408" y="2092686"/>
            <a:ext cx="379465" cy="1"/>
          </a:xfrm>
          <a:prstGeom prst="curvedConnector3">
            <a:avLst/>
          </a:prstGeom>
          <a:ln w="222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D549D71B-083B-3A47-FF45-13A6955559F0}"/>
              </a:ext>
            </a:extLst>
          </p:cNvPr>
          <p:cNvSpPr txBox="1"/>
          <p:nvPr/>
        </p:nvSpPr>
        <p:spPr>
          <a:xfrm>
            <a:off x="5113661" y="2282419"/>
            <a:ext cx="588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>
                    <a:lumMod val="95000"/>
                  </a:schemeClr>
                </a:solidFill>
              </a:rPr>
              <a:t>IDF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613C00BC-C013-64EE-57D2-D4E3D5BE2541}"/>
              </a:ext>
            </a:extLst>
          </p:cNvPr>
          <p:cNvSpPr txBox="1"/>
          <p:nvPr/>
        </p:nvSpPr>
        <p:spPr>
          <a:xfrm>
            <a:off x="5023040" y="3379700"/>
            <a:ext cx="790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95000"/>
                  </a:schemeClr>
                </a:solidFill>
              </a:rPr>
              <a:t>2006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E717DDE9-ED41-9D9C-5A4F-142C18F68926}"/>
              </a:ext>
            </a:extLst>
          </p:cNvPr>
          <p:cNvSpPr txBox="1"/>
          <p:nvPr/>
        </p:nvSpPr>
        <p:spPr>
          <a:xfrm>
            <a:off x="6848589" y="3388251"/>
            <a:ext cx="790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2010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70668035-1205-17F4-BEAD-2BFA73487AAD}"/>
              </a:ext>
            </a:extLst>
          </p:cNvPr>
          <p:cNvSpPr txBox="1"/>
          <p:nvPr/>
        </p:nvSpPr>
        <p:spPr>
          <a:xfrm>
            <a:off x="8511070" y="3379700"/>
            <a:ext cx="1626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95000"/>
                  </a:schemeClr>
                </a:solidFill>
              </a:rPr>
              <a:t>Aujourd’hui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9B1393C5-F40F-A469-2B3A-B7341B9C31E7}"/>
              </a:ext>
            </a:extLst>
          </p:cNvPr>
          <p:cNvSpPr txBox="1"/>
          <p:nvPr/>
        </p:nvSpPr>
        <p:spPr>
          <a:xfrm>
            <a:off x="6809208" y="4537394"/>
            <a:ext cx="869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CNPF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855F43ED-9A68-C04B-21BE-753DE854C4CA}"/>
              </a:ext>
            </a:extLst>
          </p:cNvPr>
          <p:cNvSpPr txBox="1"/>
          <p:nvPr/>
        </p:nvSpPr>
        <p:spPr>
          <a:xfrm>
            <a:off x="7510217" y="5226649"/>
            <a:ext cx="910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11 CRPF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8AF97D0A-D96E-E60C-E4A6-D39E617CD0D5}"/>
              </a:ext>
            </a:extLst>
          </p:cNvPr>
          <p:cNvSpPr txBox="1"/>
          <p:nvPr/>
        </p:nvSpPr>
        <p:spPr>
          <a:xfrm>
            <a:off x="7965505" y="2273013"/>
            <a:ext cx="281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>
                    <a:lumMod val="95000"/>
                  </a:schemeClr>
                </a:solidFill>
              </a:rPr>
              <a:t>Transition écologique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A9E7A35-6764-981C-847F-1FB77E4EC435}"/>
              </a:ext>
            </a:extLst>
          </p:cNvPr>
          <p:cNvSpPr txBox="1"/>
          <p:nvPr/>
        </p:nvSpPr>
        <p:spPr>
          <a:xfrm>
            <a:off x="3289725" y="3388251"/>
            <a:ext cx="790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>
                    <a:lumMod val="95000"/>
                  </a:schemeClr>
                </a:solidFill>
              </a:rPr>
              <a:t>2003</a:t>
            </a:r>
          </a:p>
        </p:txBody>
      </p:sp>
      <p:cxnSp>
        <p:nvCxnSpPr>
          <p:cNvPr id="20" name="Connecteur : en arc 19">
            <a:extLst>
              <a:ext uri="{FF2B5EF4-FFF2-40B4-BE49-F238E27FC236}">
                <a16:creationId xmlns:a16="http://schemas.microsoft.com/office/drawing/2014/main" id="{B4D6E700-9EF9-313E-AB00-98FA0AA7D6B0}"/>
              </a:ext>
            </a:extLst>
          </p:cNvPr>
          <p:cNvCxnSpPr>
            <a:cxnSpLocks/>
            <a:stCxn id="50" idx="0"/>
            <a:endCxn id="46" idx="3"/>
          </p:cNvCxnSpPr>
          <p:nvPr/>
        </p:nvCxnSpPr>
        <p:spPr>
          <a:xfrm rot="16200000" flipV="1">
            <a:off x="7577404" y="4838547"/>
            <a:ext cx="489200" cy="287003"/>
          </a:xfrm>
          <a:prstGeom prst="curvedConnector2">
            <a:avLst/>
          </a:prstGeom>
          <a:ln w="222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A16AB4F0-3F2C-ACF3-4C39-8AD04EAA9C08}"/>
              </a:ext>
            </a:extLst>
          </p:cNvPr>
          <p:cNvSpPr txBox="1"/>
          <p:nvPr/>
        </p:nvSpPr>
        <p:spPr>
          <a:xfrm>
            <a:off x="6161336" y="5231885"/>
            <a:ext cx="758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CNPPF</a:t>
            </a:r>
          </a:p>
        </p:txBody>
      </p:sp>
      <p:cxnSp>
        <p:nvCxnSpPr>
          <p:cNvPr id="33" name="Connecteur : en arc 32">
            <a:extLst>
              <a:ext uri="{FF2B5EF4-FFF2-40B4-BE49-F238E27FC236}">
                <a16:creationId xmlns:a16="http://schemas.microsoft.com/office/drawing/2014/main" id="{B2B36708-87DB-4421-9D8B-69A473D6A6AE}"/>
              </a:ext>
            </a:extLst>
          </p:cNvPr>
          <p:cNvCxnSpPr>
            <a:cxnSpLocks/>
            <a:stCxn id="31" idx="0"/>
            <a:endCxn id="46" idx="1"/>
          </p:cNvCxnSpPr>
          <p:nvPr/>
        </p:nvCxnSpPr>
        <p:spPr>
          <a:xfrm rot="5400000" flipH="1" flipV="1">
            <a:off x="6427683" y="4850360"/>
            <a:ext cx="494436" cy="268614"/>
          </a:xfrm>
          <a:prstGeom prst="curvedConnector2">
            <a:avLst/>
          </a:prstGeom>
          <a:ln w="222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81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4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  <p:bldP spid="4" grpId="0" animBg="1"/>
      <p:bldP spid="7" grpId="0" animBg="1"/>
      <p:bldP spid="45" grpId="0" animBg="1"/>
      <p:bldP spid="48" grpId="0" animBg="1"/>
      <p:bldP spid="3" grpId="0" animBg="1"/>
      <p:bldP spid="28" grpId="0"/>
      <p:bldP spid="29" grpId="0"/>
      <p:bldP spid="10" grpId="0"/>
      <p:bldP spid="11" grpId="0"/>
      <p:bldP spid="38" grpId="0"/>
      <p:bldP spid="43" grpId="0"/>
      <p:bldP spid="44" grpId="0"/>
      <p:bldP spid="47" grpId="0"/>
      <p:bldP spid="46" grpId="0"/>
      <p:bldP spid="50" grpId="0"/>
      <p:bldP spid="52" grpId="0"/>
      <p:bldP spid="18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79C60ED7-11F7-478C-AC8E-0865FABDA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!!Rectangle">
            <a:extLst>
              <a:ext uri="{FF2B5EF4-FFF2-40B4-BE49-F238E27FC236}">
                <a16:creationId xmlns:a16="http://schemas.microsoft.com/office/drawing/2014/main" id="{D472C551-D440-40DF-9260-BDB9AC409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2827" y="60960"/>
            <a:ext cx="8045538" cy="766781"/>
          </a:xfrm>
        </p:spPr>
        <p:txBody>
          <a:bodyPr anchor="b">
            <a:normAutofit/>
          </a:bodyPr>
          <a:lstStyle/>
          <a:p>
            <a:r>
              <a:rPr lang="fr-FR" sz="3600" b="0" dirty="0">
                <a:solidFill>
                  <a:schemeClr val="bg1"/>
                </a:solidFill>
                <a:latin typeface="Aptos Display"/>
              </a:rPr>
              <a:t>1. PR</a:t>
            </a:r>
            <a:r>
              <a:rPr lang="fr-FR" sz="3600" b="0" dirty="0">
                <a:solidFill>
                  <a:schemeClr val="bg1"/>
                </a:solidFill>
                <a:latin typeface="Aptos" panose="020B0004020202020204" pitchFamily="34" charset="0"/>
              </a:rPr>
              <a:t>É</a:t>
            </a:r>
            <a:r>
              <a:rPr lang="fr-FR" sz="3600" b="0" dirty="0">
                <a:solidFill>
                  <a:schemeClr val="bg1"/>
                </a:solidFill>
                <a:latin typeface="Aptos Display"/>
              </a:rPr>
              <a:t>SENTATION DE L’ENTREPRISE</a:t>
            </a:r>
            <a:endParaRPr lang="fr-FR" sz="3600" b="0" dirty="0">
              <a:solidFill>
                <a:schemeClr val="bg1">
                  <a:lumMod val="95000"/>
                </a:schemeClr>
              </a:solidFill>
              <a:latin typeface="Aptos Display" panose="020B0004020202020204" pitchFamily="34" charset="0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340" y="122578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4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4855" y="1685867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6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7962" y="2175690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6" name="Picture 3" descr="Structure blanche">
            <a:extLst>
              <a:ext uri="{FF2B5EF4-FFF2-40B4-BE49-F238E27FC236}">
                <a16:creationId xmlns:a16="http://schemas.microsoft.com/office/drawing/2014/main" id="{F8949869-699C-1D29-A4C9-B60809C9594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2263645">
            <a:off x="-1117802" y="6080351"/>
            <a:ext cx="2818778" cy="1555301"/>
          </a:xfrm>
          <a:prstGeom prst="rect">
            <a:avLst/>
          </a:prstGeom>
        </p:spPr>
      </p:pic>
      <p:pic>
        <p:nvPicPr>
          <p:cNvPr id="7" name="Picture 3" descr="Structure blanche">
            <a:extLst>
              <a:ext uri="{FF2B5EF4-FFF2-40B4-BE49-F238E27FC236}">
                <a16:creationId xmlns:a16="http://schemas.microsoft.com/office/drawing/2014/main" id="{A111D825-6129-AB24-CB9D-6A5948E2F4E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8161308">
            <a:off x="10908608" y="-705498"/>
            <a:ext cx="1887742" cy="1827765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B527F68-2892-089F-DB65-8426B3991C51}"/>
              </a:ext>
            </a:extLst>
          </p:cNvPr>
          <p:cNvSpPr txBox="1"/>
          <p:nvPr/>
        </p:nvSpPr>
        <p:spPr>
          <a:xfrm>
            <a:off x="11399851" y="637076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5/28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2628331-4CC0-7641-0D19-691E51CFDE0C}"/>
              </a:ext>
            </a:extLst>
          </p:cNvPr>
          <p:cNvSpPr txBox="1"/>
          <p:nvPr/>
        </p:nvSpPr>
        <p:spPr>
          <a:xfrm>
            <a:off x="3641202" y="5503224"/>
            <a:ext cx="5373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Prise en charge du projet de migration cloud.</a:t>
            </a:r>
          </a:p>
        </p:txBody>
      </p:sp>
      <p:pic>
        <p:nvPicPr>
          <p:cNvPr id="9" name="Image 8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8D79AEEE-8D80-BAA5-D708-9636BED466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40" y="1377324"/>
            <a:ext cx="7800975" cy="3248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0000" dist="5000" dir="5400000" sy="-100000" algn="bl" rotWithShape="0"/>
          </a:effec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7F04F79-353B-B317-1CF5-D653C89A34C9}"/>
              </a:ext>
            </a:extLst>
          </p:cNvPr>
          <p:cNvSpPr txBox="1"/>
          <p:nvPr/>
        </p:nvSpPr>
        <p:spPr>
          <a:xfrm>
            <a:off x="3641202" y="5111344"/>
            <a:ext cx="693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Maintien, évolution, sécurisation de l’environnement cloud.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CBBB251-317C-807B-5E78-FF582F195A4A}"/>
              </a:ext>
            </a:extLst>
          </p:cNvPr>
          <p:cNvSpPr txBox="1"/>
          <p:nvPr/>
        </p:nvSpPr>
        <p:spPr>
          <a:xfrm>
            <a:off x="3641202" y="5895104"/>
            <a:ext cx="693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Administration solution ZTNA.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BA76564-E3BA-883D-231E-F4219B167FDF}"/>
              </a:ext>
            </a:extLst>
          </p:cNvPr>
          <p:cNvSpPr txBox="1"/>
          <p:nvPr/>
        </p:nvSpPr>
        <p:spPr>
          <a:xfrm>
            <a:off x="3641202" y="6309532"/>
            <a:ext cx="693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Support et accompagnement.</a:t>
            </a:r>
          </a:p>
        </p:txBody>
      </p:sp>
    </p:spTree>
    <p:extLst>
      <p:ext uri="{BB962C8B-B14F-4D97-AF65-F5344CB8AC3E}">
        <p14:creationId xmlns:p14="http://schemas.microsoft.com/office/powerpoint/2010/main" val="344803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AD1A13-78D6-70EE-BDBF-05209B5C2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:a16="http://schemas.microsoft.com/office/drawing/2014/main" id="{BB456BE5-B4F5-7C27-5405-0E73F7B03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0832C8D-1F86-3A48-6B68-273D2AA48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4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3988A87-718A-79A4-65AD-37EBA66A7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123" y="332100"/>
            <a:ext cx="7636371" cy="44641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36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2. CONTEXTE DU PROJET</a:t>
            </a:r>
            <a:endParaRPr lang="fr-FR" sz="36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14" name="Graphic 13">
            <a:extLst>
              <a:ext uri="{FF2B5EF4-FFF2-40B4-BE49-F238E27FC236}">
                <a16:creationId xmlns:a16="http://schemas.microsoft.com/office/drawing/2014/main" id="{82C4927B-A271-5426-ECFE-ED07E963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236" y="1606411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6" name="Graphic 12">
            <a:extLst>
              <a:ext uri="{FF2B5EF4-FFF2-40B4-BE49-F238E27FC236}">
                <a16:creationId xmlns:a16="http://schemas.microsoft.com/office/drawing/2014/main" id="{E74AE815-C35F-CDFD-B32D-FCD88F163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014" y="183570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Graphic 15">
            <a:extLst>
              <a:ext uri="{FF2B5EF4-FFF2-40B4-BE49-F238E27FC236}">
                <a16:creationId xmlns:a16="http://schemas.microsoft.com/office/drawing/2014/main" id="{8FDFD944-7BF9-9572-B367-E80F312E2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696" y="2060130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20" name="Straight Connector 124">
            <a:extLst>
              <a:ext uri="{FF2B5EF4-FFF2-40B4-BE49-F238E27FC236}">
                <a16:creationId xmlns:a16="http://schemas.microsoft.com/office/drawing/2014/main" id="{0DCDEEE3-2B59-67D9-438C-42C7D98C5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tructure blanche">
            <a:extLst>
              <a:ext uri="{FF2B5EF4-FFF2-40B4-BE49-F238E27FC236}">
                <a16:creationId xmlns:a16="http://schemas.microsoft.com/office/drawing/2014/main" id="{993919B6-B508-70A0-AF49-FB589B89D81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8161308">
            <a:off x="10357329" y="-572121"/>
            <a:ext cx="2321982" cy="2315285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5" name="Picture 3" descr="Structure blanche">
            <a:extLst>
              <a:ext uri="{FF2B5EF4-FFF2-40B4-BE49-F238E27FC236}">
                <a16:creationId xmlns:a16="http://schemas.microsoft.com/office/drawing/2014/main" id="{EE3AE59E-7BF7-4440-1C73-48149DBF780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18909788">
            <a:off x="10372372" y="6071471"/>
            <a:ext cx="2818778" cy="1555301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9F6AF77-AE20-9B54-3605-91A7A96CA509}"/>
              </a:ext>
            </a:extLst>
          </p:cNvPr>
          <p:cNvSpPr txBox="1"/>
          <p:nvPr/>
        </p:nvSpPr>
        <p:spPr>
          <a:xfrm>
            <a:off x="11426701" y="6390811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6/28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A969953-C7B9-9B06-DC69-E42DDB4AD83E}"/>
              </a:ext>
            </a:extLst>
          </p:cNvPr>
          <p:cNvSpPr txBox="1"/>
          <p:nvPr/>
        </p:nvSpPr>
        <p:spPr>
          <a:xfrm>
            <a:off x="2947322" y="3476648"/>
            <a:ext cx="6483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Quelle(s) démarche(s) entreprendre afin d’optimiser l’hébergement de notre environnement cloud 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80214BC-AD7A-ECF7-24AA-57DDDB9E6E42}"/>
              </a:ext>
            </a:extLst>
          </p:cNvPr>
          <p:cNvSpPr txBox="1"/>
          <p:nvPr/>
        </p:nvSpPr>
        <p:spPr>
          <a:xfrm>
            <a:off x="2353196" y="4709338"/>
            <a:ext cx="1188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Économie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7D16385-0F1D-7D47-60B1-E5953462807A}"/>
              </a:ext>
            </a:extLst>
          </p:cNvPr>
          <p:cNvSpPr txBox="1"/>
          <p:nvPr/>
        </p:nvSpPr>
        <p:spPr>
          <a:xfrm>
            <a:off x="4256840" y="5107030"/>
            <a:ext cx="1677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Confidentialité, disponibilité, sécurité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28EAD09-153F-04F6-C798-849920FBB381}"/>
              </a:ext>
            </a:extLst>
          </p:cNvPr>
          <p:cNvSpPr txBox="1"/>
          <p:nvPr/>
        </p:nvSpPr>
        <p:spPr>
          <a:xfrm>
            <a:off x="6744595" y="5572698"/>
            <a:ext cx="1531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Législation et certification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4892E43-452A-F342-1C68-CC477D1AB697}"/>
              </a:ext>
            </a:extLst>
          </p:cNvPr>
          <p:cNvSpPr txBox="1"/>
          <p:nvPr/>
        </p:nvSpPr>
        <p:spPr>
          <a:xfrm>
            <a:off x="8750192" y="4966328"/>
            <a:ext cx="1483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Support et </a:t>
            </a:r>
            <a:r>
              <a:rPr lang="fr-FR" sz="1600" dirty="0" err="1">
                <a:solidFill>
                  <a:schemeClr val="bg1"/>
                </a:solidFill>
              </a:rPr>
              <a:t>redimension</a:t>
            </a:r>
            <a:endParaRPr lang="fr-FR" sz="1600" dirty="0">
              <a:solidFill>
                <a:schemeClr val="bg1"/>
              </a:solidFill>
            </a:endParaRPr>
          </a:p>
        </p:txBody>
      </p:sp>
      <p:cxnSp>
        <p:nvCxnSpPr>
          <p:cNvPr id="13" name="Connecteur : en arc 12">
            <a:extLst>
              <a:ext uri="{FF2B5EF4-FFF2-40B4-BE49-F238E27FC236}">
                <a16:creationId xmlns:a16="http://schemas.microsoft.com/office/drawing/2014/main" id="{5B7B6212-1A8C-C584-C372-003FD3B2B3E2}"/>
              </a:ext>
            </a:extLst>
          </p:cNvPr>
          <p:cNvCxnSpPr>
            <a:cxnSpLocks/>
            <a:stCxn id="8" idx="2"/>
            <a:endCxn id="7" idx="0"/>
          </p:cNvCxnSpPr>
          <p:nvPr/>
        </p:nvCxnSpPr>
        <p:spPr>
          <a:xfrm rot="5400000">
            <a:off x="4305708" y="2826149"/>
            <a:ext cx="524804" cy="3241575"/>
          </a:xfrm>
          <a:prstGeom prst="curvedConnector3">
            <a:avLst/>
          </a:prstGeom>
          <a:ln w="222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 : en arc 14">
            <a:extLst>
              <a:ext uri="{FF2B5EF4-FFF2-40B4-BE49-F238E27FC236}">
                <a16:creationId xmlns:a16="http://schemas.microsoft.com/office/drawing/2014/main" id="{2B0E1EE7-5BF3-1AED-4695-8353FE9D19FC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rot="5400000">
            <a:off x="5180978" y="4099111"/>
            <a:ext cx="922496" cy="1093343"/>
          </a:xfrm>
          <a:prstGeom prst="curvedConnector3">
            <a:avLst/>
          </a:prstGeom>
          <a:ln w="222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 : en arc 16">
            <a:extLst>
              <a:ext uri="{FF2B5EF4-FFF2-40B4-BE49-F238E27FC236}">
                <a16:creationId xmlns:a16="http://schemas.microsoft.com/office/drawing/2014/main" id="{FAF6C362-C763-4CC3-9205-4A53D67C7E9B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 rot="16200000" flipH="1">
            <a:off x="6155578" y="4217852"/>
            <a:ext cx="1388164" cy="1321527"/>
          </a:xfrm>
          <a:prstGeom prst="curvedConnector3">
            <a:avLst/>
          </a:prstGeom>
          <a:ln w="222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 : en arc 18">
            <a:extLst>
              <a:ext uri="{FF2B5EF4-FFF2-40B4-BE49-F238E27FC236}">
                <a16:creationId xmlns:a16="http://schemas.microsoft.com/office/drawing/2014/main" id="{A73FDC93-49BF-B0D0-B0C4-BC9440B61411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 rot="16200000" flipH="1">
            <a:off x="7449605" y="2923825"/>
            <a:ext cx="781794" cy="3303211"/>
          </a:xfrm>
          <a:prstGeom prst="curvedConnector3">
            <a:avLst/>
          </a:prstGeom>
          <a:ln w="222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 descr="Une image contenant habits, personne, fournitures de bureau, Métier&#10;&#10;Le contenu généré par l’IA peut être incorrect.">
            <a:extLst>
              <a:ext uri="{FF2B5EF4-FFF2-40B4-BE49-F238E27FC236}">
                <a16:creationId xmlns:a16="http://schemas.microsoft.com/office/drawing/2014/main" id="{02E2B677-3F31-476B-E87E-169490CD4B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862" y="1580521"/>
            <a:ext cx="2594067" cy="1459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2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083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7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F45F54-C5D9-731E-071A-7A5BA5245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:a16="http://schemas.microsoft.com/office/drawing/2014/main" id="{7337EC43-2C75-FD5D-AE96-32F2762C3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E528400-6702-8529-DD18-047188D84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4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Graphic 13">
            <a:extLst>
              <a:ext uri="{FF2B5EF4-FFF2-40B4-BE49-F238E27FC236}">
                <a16:creationId xmlns:a16="http://schemas.microsoft.com/office/drawing/2014/main" id="{9C7A0B4D-A475-1D38-B660-AF5222D3A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236" y="1606411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6" name="Graphic 12">
            <a:extLst>
              <a:ext uri="{FF2B5EF4-FFF2-40B4-BE49-F238E27FC236}">
                <a16:creationId xmlns:a16="http://schemas.microsoft.com/office/drawing/2014/main" id="{41CF6455-A9D5-6C5C-DC3B-2B5D5A28A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014" y="183570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Graphic 15">
            <a:extLst>
              <a:ext uri="{FF2B5EF4-FFF2-40B4-BE49-F238E27FC236}">
                <a16:creationId xmlns:a16="http://schemas.microsoft.com/office/drawing/2014/main" id="{5D34670A-FF0C-5A84-72E0-2571E7408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696" y="2060130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20" name="Straight Connector 124">
            <a:extLst>
              <a:ext uri="{FF2B5EF4-FFF2-40B4-BE49-F238E27FC236}">
                <a16:creationId xmlns:a16="http://schemas.microsoft.com/office/drawing/2014/main" id="{BFAD2506-BECC-03B1-9A37-F22708AA0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Structure blanche">
            <a:extLst>
              <a:ext uri="{FF2B5EF4-FFF2-40B4-BE49-F238E27FC236}">
                <a16:creationId xmlns:a16="http://schemas.microsoft.com/office/drawing/2014/main" id="{793CB5C2-479F-27BF-1419-E38022D35A3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7149240">
            <a:off x="-1341965" y="5532774"/>
            <a:ext cx="2321982" cy="2315285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4B59BCC-74CC-BE5D-7E52-25E3C18BC719}"/>
              </a:ext>
            </a:extLst>
          </p:cNvPr>
          <p:cNvSpPr txBox="1"/>
          <p:nvPr/>
        </p:nvSpPr>
        <p:spPr>
          <a:xfrm>
            <a:off x="11407093" y="634173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7/28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FE17604-0C77-F261-D2C1-1CB5AD5D5E90}"/>
              </a:ext>
            </a:extLst>
          </p:cNvPr>
          <p:cNvSpPr txBox="1"/>
          <p:nvPr/>
        </p:nvSpPr>
        <p:spPr>
          <a:xfrm>
            <a:off x="269847" y="207066"/>
            <a:ext cx="953889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6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2. CONTEXTE DU PROJET</a:t>
            </a:r>
            <a:endParaRPr lang="fr-FR" sz="36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3" name="Picture 3" descr="Structure blanche">
            <a:extLst>
              <a:ext uri="{FF2B5EF4-FFF2-40B4-BE49-F238E27FC236}">
                <a16:creationId xmlns:a16="http://schemas.microsoft.com/office/drawing/2014/main" id="{7C4FE8F7-E285-1DE8-3AA0-E6651C8EEE7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859789">
            <a:off x="-585106" y="4082399"/>
            <a:ext cx="1116854" cy="1113633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5D95065-41D8-28A5-83CF-84880397FF2D}"/>
              </a:ext>
            </a:extLst>
          </p:cNvPr>
          <p:cNvSpPr txBox="1"/>
          <p:nvPr/>
        </p:nvSpPr>
        <p:spPr>
          <a:xfrm>
            <a:off x="6465127" y="1710670"/>
            <a:ext cx="5113437" cy="500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bg1"/>
                </a:solidFill>
              </a:rPr>
              <a:t>Instabilité financière et politique actuelle</a:t>
            </a:r>
          </a:p>
        </p:txBody>
      </p:sp>
      <p:pic>
        <p:nvPicPr>
          <p:cNvPr id="17" name="Image 16" descr="Une image contenant habits, personne, terrain de jeux&#10;&#10;Le contenu généré par l’IA peut être incorrect.">
            <a:extLst>
              <a:ext uri="{FF2B5EF4-FFF2-40B4-BE49-F238E27FC236}">
                <a16:creationId xmlns:a16="http://schemas.microsoft.com/office/drawing/2014/main" id="{68BEA068-F7D2-64E9-F1E1-E32D7EE87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35" y="1504092"/>
            <a:ext cx="1990077" cy="1450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2000" dist="5000" dir="5400000" sy="-100000" algn="bl" rotWithShape="0"/>
          </a:effectLst>
        </p:spPr>
      </p:pic>
      <p:pic>
        <p:nvPicPr>
          <p:cNvPr id="20" name="Image 19" descr="Une image contenant Panneau de signalisation, signe, personne, plein air&#10;&#10;Le contenu généré par l’IA peut être incorrect.">
            <a:extLst>
              <a:ext uri="{FF2B5EF4-FFF2-40B4-BE49-F238E27FC236}">
                <a16:creationId xmlns:a16="http://schemas.microsoft.com/office/drawing/2014/main" id="{A00EA21B-9A95-D5FC-D30C-001386D997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937" y="4019566"/>
            <a:ext cx="1889125" cy="1889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6000" endPos="12000" dist="5000" dir="5400000" sy="-100000" algn="bl" rotWithShape="0"/>
          </a:effectLst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2CE18C39-EE2E-3D1B-555C-06AEA25DA9CF}"/>
              </a:ext>
            </a:extLst>
          </p:cNvPr>
          <p:cNvSpPr txBox="1"/>
          <p:nvPr/>
        </p:nvSpPr>
        <p:spPr>
          <a:xfrm>
            <a:off x="4876572" y="4164708"/>
            <a:ext cx="6288870" cy="500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Perte, indisponibilité et insécurité des données.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E31C49-8F7B-CBDB-BE2F-00EC53228B99}"/>
              </a:ext>
            </a:extLst>
          </p:cNvPr>
          <p:cNvSpPr txBox="1"/>
          <p:nvPr/>
        </p:nvSpPr>
        <p:spPr>
          <a:xfrm>
            <a:off x="1454155" y="2445529"/>
            <a:ext cx="1373508" cy="500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bg1"/>
                </a:solidFill>
              </a:rPr>
              <a:t>Cloud </a:t>
            </a:r>
            <a:r>
              <a:rPr lang="fr-FR" sz="2000" dirty="0" err="1">
                <a:solidFill>
                  <a:schemeClr val="bg1"/>
                </a:solidFill>
              </a:rPr>
              <a:t>Act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55A51A7-C8BB-DC11-25F6-8925BEE7D031}"/>
              </a:ext>
            </a:extLst>
          </p:cNvPr>
          <p:cNvSpPr txBox="1"/>
          <p:nvPr/>
        </p:nvSpPr>
        <p:spPr>
          <a:xfrm>
            <a:off x="2097602" y="1447652"/>
            <a:ext cx="756610" cy="500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bg1"/>
                </a:solidFill>
              </a:rPr>
              <a:t>FISA</a:t>
            </a:r>
          </a:p>
        </p:txBody>
      </p:sp>
      <p:cxnSp>
        <p:nvCxnSpPr>
          <p:cNvPr id="11" name="Connecteur : en arc 10">
            <a:extLst>
              <a:ext uri="{FF2B5EF4-FFF2-40B4-BE49-F238E27FC236}">
                <a16:creationId xmlns:a16="http://schemas.microsoft.com/office/drawing/2014/main" id="{9A73DD59-46BF-9869-2475-AA548A6D2D39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854212" y="1698010"/>
            <a:ext cx="826143" cy="250357"/>
          </a:xfrm>
          <a:prstGeom prst="curvedConnector3">
            <a:avLst/>
          </a:prstGeom>
          <a:ln w="222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 : en arc 12">
            <a:extLst>
              <a:ext uri="{FF2B5EF4-FFF2-40B4-BE49-F238E27FC236}">
                <a16:creationId xmlns:a16="http://schemas.microsoft.com/office/drawing/2014/main" id="{2D2D564B-796E-0850-2804-41B9BF3EF288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2827663" y="2505529"/>
            <a:ext cx="847773" cy="190358"/>
          </a:xfrm>
          <a:prstGeom prst="curvedConnector3">
            <a:avLst/>
          </a:prstGeom>
          <a:ln w="222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 : en arc 14">
            <a:extLst>
              <a:ext uri="{FF2B5EF4-FFF2-40B4-BE49-F238E27FC236}">
                <a16:creationId xmlns:a16="http://schemas.microsoft.com/office/drawing/2014/main" id="{AA5EC177-36C6-6EC4-93F9-B3B7CAB60135}"/>
              </a:ext>
            </a:extLst>
          </p:cNvPr>
          <p:cNvCxnSpPr>
            <a:cxnSpLocks/>
            <a:stCxn id="5" idx="1"/>
            <a:endCxn id="17" idx="3"/>
          </p:cNvCxnSpPr>
          <p:nvPr/>
        </p:nvCxnSpPr>
        <p:spPr>
          <a:xfrm rot="10800000" flipV="1">
            <a:off x="5673013" y="1961027"/>
            <a:ext cx="792115" cy="268395"/>
          </a:xfrm>
          <a:prstGeom prst="curvedConnector3">
            <a:avLst/>
          </a:prstGeom>
          <a:ln w="222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EC788A16-2253-6D1D-9D80-BD0B63CBD66D}"/>
              </a:ext>
            </a:extLst>
          </p:cNvPr>
          <p:cNvSpPr txBox="1"/>
          <p:nvPr/>
        </p:nvSpPr>
        <p:spPr>
          <a:xfrm>
            <a:off x="4876572" y="4665423"/>
            <a:ext cx="6288870" cy="500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Surtaxes des services hébergés.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C68872DE-3C4B-06F0-D2F5-D31BD9DCBA45}"/>
              </a:ext>
            </a:extLst>
          </p:cNvPr>
          <p:cNvSpPr txBox="1"/>
          <p:nvPr/>
        </p:nvSpPr>
        <p:spPr>
          <a:xfrm>
            <a:off x="4876572" y="5185499"/>
            <a:ext cx="6288870" cy="500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Perte contractuelle.</a:t>
            </a:r>
          </a:p>
        </p:txBody>
      </p:sp>
    </p:spTree>
    <p:extLst>
      <p:ext uri="{BB962C8B-B14F-4D97-AF65-F5344CB8AC3E}">
        <p14:creationId xmlns:p14="http://schemas.microsoft.com/office/powerpoint/2010/main" val="423459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21" grpId="0"/>
      <p:bldP spid="4" grpId="0"/>
      <p:bldP spid="8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6ABDAD-2DD0-D657-B783-0B8F2EDB3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3F7F4E44-DBAB-2780-6CDF-62F2F4E95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!!Rectangle">
            <a:extLst>
              <a:ext uri="{FF2B5EF4-FFF2-40B4-BE49-F238E27FC236}">
                <a16:creationId xmlns:a16="http://schemas.microsoft.com/office/drawing/2014/main" id="{A061CC40-22E5-464D-D370-F85DFDAE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BCE6ED9-3F15-F475-A325-AE05E98EE6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827" y="60960"/>
            <a:ext cx="8045538" cy="766781"/>
          </a:xfrm>
        </p:spPr>
        <p:txBody>
          <a:bodyPr anchor="b">
            <a:normAutofit/>
          </a:bodyPr>
          <a:lstStyle/>
          <a:p>
            <a:r>
              <a:rPr lang="fr-FR" sz="3600" b="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2. CONTEXTE DU PROJET</a:t>
            </a:r>
            <a:endParaRPr lang="fr-FR" sz="3600" b="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D1CB8185-353B-172D-607C-FD7ACDECF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Graphic 22">
            <a:extLst>
              <a:ext uri="{FF2B5EF4-FFF2-40B4-BE49-F238E27FC236}">
                <a16:creationId xmlns:a16="http://schemas.microsoft.com/office/drawing/2014/main" id="{C8970D4E-75C0-8042-A2B3-0757F9DB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340" y="122578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4" name="Graphic 23">
            <a:extLst>
              <a:ext uri="{FF2B5EF4-FFF2-40B4-BE49-F238E27FC236}">
                <a16:creationId xmlns:a16="http://schemas.microsoft.com/office/drawing/2014/main" id="{39F63CD0-61C8-7653-60C4-46C643598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4855" y="1685867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6" name="Graphic 21">
            <a:extLst>
              <a:ext uri="{FF2B5EF4-FFF2-40B4-BE49-F238E27FC236}">
                <a16:creationId xmlns:a16="http://schemas.microsoft.com/office/drawing/2014/main" id="{37C8AFBE-40D0-A157-046C-2E3673EF3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7962" y="2175690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6" name="Picture 3" descr="Structure blanche">
            <a:extLst>
              <a:ext uri="{FF2B5EF4-FFF2-40B4-BE49-F238E27FC236}">
                <a16:creationId xmlns:a16="http://schemas.microsoft.com/office/drawing/2014/main" id="{186CA1FB-21C4-7A54-7DDC-249132CD40C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3939323">
            <a:off x="-1656866" y="5492416"/>
            <a:ext cx="2818778" cy="1555301"/>
          </a:xfrm>
          <a:prstGeom prst="rect">
            <a:avLst/>
          </a:prstGeom>
        </p:spPr>
      </p:pic>
      <p:pic>
        <p:nvPicPr>
          <p:cNvPr id="7" name="Picture 3" descr="Structure blanche">
            <a:extLst>
              <a:ext uri="{FF2B5EF4-FFF2-40B4-BE49-F238E27FC236}">
                <a16:creationId xmlns:a16="http://schemas.microsoft.com/office/drawing/2014/main" id="{E1744C23-BE43-B415-F98A-714B8971186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8161308">
            <a:off x="10908608" y="-705498"/>
            <a:ext cx="1887742" cy="1827765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CA77E02-E5E0-74F9-6731-0817576CC8D2}"/>
              </a:ext>
            </a:extLst>
          </p:cNvPr>
          <p:cNvSpPr txBox="1"/>
          <p:nvPr/>
        </p:nvSpPr>
        <p:spPr>
          <a:xfrm>
            <a:off x="11395859" y="6379999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8/28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7B2765A-475B-36C1-6023-8904C155A2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815" y="2049668"/>
            <a:ext cx="2120972" cy="1413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2000" dist="5000" dir="5400000" sy="-100000" algn="bl" rotWithShape="0"/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4BA0AD4-9E75-E354-45CC-5D54D5B9D3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6620" y="2930468"/>
            <a:ext cx="6184715" cy="1442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8100"/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4BC0A34-AFB4-6A5A-6679-14C2D52BB2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5" y="1197061"/>
            <a:ext cx="7464150" cy="1420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8100"/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F9A4A76-FC56-765F-1427-AF45CCC42B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1949" y="4685576"/>
            <a:ext cx="7363838" cy="16897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58073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7C8142-3E2C-345B-B181-BCC38CDA5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>
            <a:extLst>
              <a:ext uri="{FF2B5EF4-FFF2-40B4-BE49-F238E27FC236}">
                <a16:creationId xmlns:a16="http://schemas.microsoft.com/office/drawing/2014/main" id="{BA7D047F-8C46-D5C4-B1BE-01D79956E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B03D3945-5D87-116F-DEDB-618A01339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9322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Structure blanche">
            <a:extLst>
              <a:ext uri="{FF2B5EF4-FFF2-40B4-BE49-F238E27FC236}">
                <a16:creationId xmlns:a16="http://schemas.microsoft.com/office/drawing/2014/main" id="{F71AF8A1-A225-37DA-B70A-973104C9AD2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9064723">
            <a:off x="10753343" y="-951849"/>
            <a:ext cx="2691302" cy="2605794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11" name="Picture 3" descr="Structure blanche">
            <a:extLst>
              <a:ext uri="{FF2B5EF4-FFF2-40B4-BE49-F238E27FC236}">
                <a16:creationId xmlns:a16="http://schemas.microsoft.com/office/drawing/2014/main" id="{DEEF2A76-264E-1515-4C2D-4618ED8A21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8051550">
            <a:off x="8776532" y="-664410"/>
            <a:ext cx="1467242" cy="1420625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7F0B5F3-9F47-F28A-A87D-B8E9C4A72D72}"/>
              </a:ext>
            </a:extLst>
          </p:cNvPr>
          <p:cNvSpPr txBox="1"/>
          <p:nvPr/>
        </p:nvSpPr>
        <p:spPr>
          <a:xfrm>
            <a:off x="11409569" y="6381505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9/28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9AAD251D-664D-5269-B70B-071A5F20D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123" y="332100"/>
            <a:ext cx="7636371" cy="44641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36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2. CONTEXTE DU PROJET</a:t>
            </a:r>
            <a:endParaRPr lang="fr-FR" sz="36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D2EA54F-75D2-A853-2C26-E5B4BEA39A20}"/>
              </a:ext>
            </a:extLst>
          </p:cNvPr>
          <p:cNvSpPr txBox="1"/>
          <p:nvPr/>
        </p:nvSpPr>
        <p:spPr>
          <a:xfrm>
            <a:off x="2054749" y="1966047"/>
            <a:ext cx="242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ROI ≥ 50% sur 5 ans</a:t>
            </a: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9" name="Image 8" descr="Une image contenant croquis, dessin, clipart, Dessin au trait&#10;&#10;Le contenu généré par l’IA peut être incorrect.">
            <a:extLst>
              <a:ext uri="{FF2B5EF4-FFF2-40B4-BE49-F238E27FC236}">
                <a16:creationId xmlns:a16="http://schemas.microsoft.com/office/drawing/2014/main" id="{F9F69D86-4778-1DE1-F7F8-8179FBC5A3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6" t="10943" r="22790" b="12788"/>
          <a:stretch>
            <a:fillRect/>
          </a:stretch>
        </p:blipFill>
        <p:spPr>
          <a:xfrm>
            <a:off x="5101597" y="2645062"/>
            <a:ext cx="1347781" cy="156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8000" dist="5000" dir="5400000" sy="-100000" algn="bl" rotWithShape="0"/>
          </a:effec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241A703-3C14-8EA0-287F-CA8740BD6B01}"/>
              </a:ext>
            </a:extLst>
          </p:cNvPr>
          <p:cNvSpPr txBox="1"/>
          <p:nvPr/>
        </p:nvSpPr>
        <p:spPr>
          <a:xfrm>
            <a:off x="4709806" y="1429694"/>
            <a:ext cx="2131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Risques du projet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5A428A6-DDBE-10EE-0F0C-F490B28F67B6}"/>
              </a:ext>
            </a:extLst>
          </p:cNvPr>
          <p:cNvSpPr txBox="1"/>
          <p:nvPr/>
        </p:nvSpPr>
        <p:spPr>
          <a:xfrm>
            <a:off x="7013492" y="1966047"/>
            <a:ext cx="3718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Manquement de communication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A205008-DD9E-2A6D-2D45-A88D52D39C8C}"/>
              </a:ext>
            </a:extLst>
          </p:cNvPr>
          <p:cNvSpPr txBox="1"/>
          <p:nvPr/>
        </p:nvSpPr>
        <p:spPr>
          <a:xfrm>
            <a:off x="754586" y="3244333"/>
            <a:ext cx="353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Accès à l’environnement limité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888F453-FD3A-38EE-8124-2F7D902F95B9}"/>
              </a:ext>
            </a:extLst>
          </p:cNvPr>
          <p:cNvSpPr txBox="1"/>
          <p:nvPr/>
        </p:nvSpPr>
        <p:spPr>
          <a:xfrm>
            <a:off x="7260576" y="3224672"/>
            <a:ext cx="2632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Législation souveraine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9D553DF-0B45-4C2A-E087-FC3613612FE1}"/>
              </a:ext>
            </a:extLst>
          </p:cNvPr>
          <p:cNvSpPr txBox="1"/>
          <p:nvPr/>
        </p:nvSpPr>
        <p:spPr>
          <a:xfrm>
            <a:off x="7260576" y="4373395"/>
            <a:ext cx="4279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Protection des données (certification)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1DBAF29-547A-5C27-E833-6C6C0B0C2242}"/>
              </a:ext>
            </a:extLst>
          </p:cNvPr>
          <p:cNvSpPr txBox="1"/>
          <p:nvPr/>
        </p:nvSpPr>
        <p:spPr>
          <a:xfrm>
            <a:off x="1552190" y="4234895"/>
            <a:ext cx="2770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Nouvel environnement, faibles connaissances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36DF3D1-820D-674C-D7B0-BCA69FE9F38C}"/>
              </a:ext>
            </a:extLst>
          </p:cNvPr>
          <p:cNvSpPr txBox="1"/>
          <p:nvPr/>
        </p:nvSpPr>
        <p:spPr>
          <a:xfrm>
            <a:off x="6100348" y="5317141"/>
            <a:ext cx="1912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Documentation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60A7642-1BBD-509F-D734-80EC3105D766}"/>
              </a:ext>
            </a:extLst>
          </p:cNvPr>
          <p:cNvSpPr txBox="1"/>
          <p:nvPr/>
        </p:nvSpPr>
        <p:spPr>
          <a:xfrm>
            <a:off x="3267640" y="5317141"/>
            <a:ext cx="2245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Respect des délais</a:t>
            </a:r>
          </a:p>
        </p:txBody>
      </p:sp>
      <p:cxnSp>
        <p:nvCxnSpPr>
          <p:cNvPr id="31" name="Connecteur : en arc 30">
            <a:extLst>
              <a:ext uri="{FF2B5EF4-FFF2-40B4-BE49-F238E27FC236}">
                <a16:creationId xmlns:a16="http://schemas.microsoft.com/office/drawing/2014/main" id="{A85D8563-4A11-875E-675B-B500A83083FA}"/>
              </a:ext>
            </a:extLst>
          </p:cNvPr>
          <p:cNvCxnSpPr>
            <a:cxnSpLocks/>
            <a:stCxn id="12" idx="2"/>
            <a:endCxn id="9" idx="0"/>
          </p:cNvCxnSpPr>
          <p:nvPr/>
        </p:nvCxnSpPr>
        <p:spPr>
          <a:xfrm rot="16200000" flipH="1">
            <a:off x="5352469" y="2222043"/>
            <a:ext cx="846036" cy="1"/>
          </a:xfrm>
          <a:prstGeom prst="curvedConnector3">
            <a:avLst/>
          </a:prstGeom>
          <a:ln w="222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 : en arc 32">
            <a:extLst>
              <a:ext uri="{FF2B5EF4-FFF2-40B4-BE49-F238E27FC236}">
                <a16:creationId xmlns:a16="http://schemas.microsoft.com/office/drawing/2014/main" id="{67EBD272-33F7-CD87-3CD6-D8769CF2AA45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4480531" y="2150713"/>
            <a:ext cx="621066" cy="573437"/>
          </a:xfrm>
          <a:prstGeom prst="curvedConnector3">
            <a:avLst/>
          </a:prstGeom>
          <a:ln w="222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 : en arc 34">
            <a:extLst>
              <a:ext uri="{FF2B5EF4-FFF2-40B4-BE49-F238E27FC236}">
                <a16:creationId xmlns:a16="http://schemas.microsoft.com/office/drawing/2014/main" id="{82F80F31-F03E-B573-16C0-B6B8BBFFF821}"/>
              </a:ext>
            </a:extLst>
          </p:cNvPr>
          <p:cNvCxnSpPr>
            <a:cxnSpLocks/>
            <a:stCxn id="14" idx="1"/>
          </p:cNvCxnSpPr>
          <p:nvPr/>
        </p:nvCxnSpPr>
        <p:spPr>
          <a:xfrm rot="10800000" flipV="1">
            <a:off x="6449378" y="2150712"/>
            <a:ext cx="564115" cy="546767"/>
          </a:xfrm>
          <a:prstGeom prst="curvedConnector3">
            <a:avLst>
              <a:gd name="adj1" fmla="val 50000"/>
            </a:avLst>
          </a:prstGeom>
          <a:ln w="222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 : en arc 36">
            <a:extLst>
              <a:ext uri="{FF2B5EF4-FFF2-40B4-BE49-F238E27FC236}">
                <a16:creationId xmlns:a16="http://schemas.microsoft.com/office/drawing/2014/main" id="{2E70CA5F-5498-A27F-0042-1D2AAF99F513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4290399" y="3129363"/>
            <a:ext cx="811198" cy="299636"/>
          </a:xfrm>
          <a:prstGeom prst="curvedConnector3">
            <a:avLst/>
          </a:prstGeom>
          <a:ln w="222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 : en arc 38">
            <a:extLst>
              <a:ext uri="{FF2B5EF4-FFF2-40B4-BE49-F238E27FC236}">
                <a16:creationId xmlns:a16="http://schemas.microsoft.com/office/drawing/2014/main" id="{63C7E0E2-E066-AA94-B4A5-757F098FFAD6}"/>
              </a:ext>
            </a:extLst>
          </p:cNvPr>
          <p:cNvCxnSpPr>
            <a:cxnSpLocks/>
            <a:stCxn id="24" idx="1"/>
          </p:cNvCxnSpPr>
          <p:nvPr/>
        </p:nvCxnSpPr>
        <p:spPr>
          <a:xfrm rot="10800000">
            <a:off x="6449378" y="3108732"/>
            <a:ext cx="811198" cy="300606"/>
          </a:xfrm>
          <a:prstGeom prst="curvedConnector3">
            <a:avLst/>
          </a:prstGeom>
          <a:ln w="222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 : en arc 40">
            <a:extLst>
              <a:ext uri="{FF2B5EF4-FFF2-40B4-BE49-F238E27FC236}">
                <a16:creationId xmlns:a16="http://schemas.microsoft.com/office/drawing/2014/main" id="{544D075C-D666-CFB6-DB8C-31D83F5A5FB2}"/>
              </a:ext>
            </a:extLst>
          </p:cNvPr>
          <p:cNvCxnSpPr>
            <a:cxnSpLocks/>
            <a:stCxn id="25" idx="1"/>
          </p:cNvCxnSpPr>
          <p:nvPr/>
        </p:nvCxnSpPr>
        <p:spPr>
          <a:xfrm rot="10800000">
            <a:off x="6449378" y="3784061"/>
            <a:ext cx="811198" cy="774001"/>
          </a:xfrm>
          <a:prstGeom prst="curvedConnector3">
            <a:avLst>
              <a:gd name="adj1" fmla="val 50000"/>
            </a:avLst>
          </a:prstGeom>
          <a:ln w="222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 : en arc 42">
            <a:extLst>
              <a:ext uri="{FF2B5EF4-FFF2-40B4-BE49-F238E27FC236}">
                <a16:creationId xmlns:a16="http://schemas.microsoft.com/office/drawing/2014/main" id="{858348C1-BC0C-18D6-27C4-99D2FB6CB319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4322540" y="3784060"/>
            <a:ext cx="779057" cy="774001"/>
          </a:xfrm>
          <a:prstGeom prst="curvedConnector3">
            <a:avLst>
              <a:gd name="adj1" fmla="val 50000"/>
            </a:avLst>
          </a:prstGeom>
          <a:ln w="222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 : en arc 44">
            <a:extLst>
              <a:ext uri="{FF2B5EF4-FFF2-40B4-BE49-F238E27FC236}">
                <a16:creationId xmlns:a16="http://schemas.microsoft.com/office/drawing/2014/main" id="{74F8590A-B055-F56F-7294-A0CA24C8DFF8}"/>
              </a:ext>
            </a:extLst>
          </p:cNvPr>
          <p:cNvCxnSpPr>
            <a:stCxn id="29" idx="0"/>
          </p:cNvCxnSpPr>
          <p:nvPr/>
        </p:nvCxnSpPr>
        <p:spPr>
          <a:xfrm rot="5400000" flipH="1" flipV="1">
            <a:off x="4369234" y="4244598"/>
            <a:ext cx="1093621" cy="1051466"/>
          </a:xfrm>
          <a:prstGeom prst="curvedConnector3">
            <a:avLst/>
          </a:prstGeom>
          <a:ln w="222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 : en arc 46">
            <a:extLst>
              <a:ext uri="{FF2B5EF4-FFF2-40B4-BE49-F238E27FC236}">
                <a16:creationId xmlns:a16="http://schemas.microsoft.com/office/drawing/2014/main" id="{2B02233E-F598-D88E-5B58-AC46ADB60815}"/>
              </a:ext>
            </a:extLst>
          </p:cNvPr>
          <p:cNvCxnSpPr>
            <a:stCxn id="28" idx="0"/>
          </p:cNvCxnSpPr>
          <p:nvPr/>
        </p:nvCxnSpPr>
        <p:spPr>
          <a:xfrm rot="16200000" flipV="1">
            <a:off x="5998384" y="4259089"/>
            <a:ext cx="1104204" cy="1011899"/>
          </a:xfrm>
          <a:prstGeom prst="curvedConnector3">
            <a:avLst/>
          </a:prstGeom>
          <a:ln w="222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25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12" grpId="0"/>
      <p:bldP spid="14" grpId="0"/>
      <p:bldP spid="22" grpId="0"/>
      <p:bldP spid="24" grpId="0"/>
      <p:bldP spid="25" grpId="0"/>
      <p:bldP spid="26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3691</TotalTime>
  <Words>1186</Words>
  <Application>Microsoft Office PowerPoint</Application>
  <PresentationFormat>Grand écran</PresentationFormat>
  <Paragraphs>263</Paragraphs>
  <Slides>28</Slides>
  <Notes>26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4" baseType="lpstr">
      <vt:lpstr>Aptos</vt:lpstr>
      <vt:lpstr>Aptos Display</vt:lpstr>
      <vt:lpstr>Arial</vt:lpstr>
      <vt:lpstr>Univers</vt:lpstr>
      <vt:lpstr>Wingdings</vt:lpstr>
      <vt:lpstr>GradientVTI</vt:lpstr>
      <vt:lpstr>Mémoire de fin d’étude  Prise en charge du projet de migration vers le nouvel hébergeur cloud</vt:lpstr>
      <vt:lpstr>Présentation PowerPoint</vt:lpstr>
      <vt:lpstr>1. PRÉSENTATION DE L’ENTREPRISE</vt:lpstr>
      <vt:lpstr>1. PRÉSENTATION DE L’ENTREPRISE</vt:lpstr>
      <vt:lpstr>1. PRÉSENTATION DE L’ENTREPRISE</vt:lpstr>
      <vt:lpstr>Présentation PowerPoint</vt:lpstr>
      <vt:lpstr>Présentation PowerPoint</vt:lpstr>
      <vt:lpstr>2. CONTEXTE DU PROJET</vt:lpstr>
      <vt:lpstr>Présentation PowerPoint</vt:lpstr>
      <vt:lpstr>3. Gestion du projet</vt:lpstr>
      <vt:lpstr>3. Gestion du projet</vt:lpstr>
      <vt:lpstr>Présentation PowerPoint</vt:lpstr>
      <vt:lpstr>Présentation PowerPoint</vt:lpstr>
      <vt:lpstr>Présentation PowerPoint</vt:lpstr>
      <vt:lpstr>3. GESTION DU PROJET</vt:lpstr>
      <vt:lpstr>Présentation PowerPoint</vt:lpstr>
      <vt:lpstr>5. MÉTHODOLOGIE</vt:lpstr>
      <vt:lpstr>6. MISSIONS : cartographie de l’existant</vt:lpstr>
      <vt:lpstr>Présentation PowerPoint</vt:lpstr>
      <vt:lpstr>Présentation PowerPoint</vt:lpstr>
      <vt:lpstr>6. MISSIONS : MODÉLISATION INFRASTRUCTURE</vt:lpstr>
      <vt:lpstr>6. MISSIONS : PLAN DE MIGRATION (GCP)</vt:lpstr>
      <vt:lpstr>7. Conclusion</vt:lpstr>
      <vt:lpstr>7. PROJET PROFESSIONNEL</vt:lpstr>
      <vt:lpstr>7. PROJET PROFESSIONNEL</vt:lpstr>
      <vt:lpstr>7. PROJET PROFESSIONNEL</vt:lpstr>
      <vt:lpstr>7. PROJET PROFESSIONNEL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BERNOIS DAMIEN</cp:lastModifiedBy>
  <cp:revision>1069</cp:revision>
  <dcterms:created xsi:type="dcterms:W3CDTF">2024-12-06T12:24:40Z</dcterms:created>
  <dcterms:modified xsi:type="dcterms:W3CDTF">2025-08-01T13:28:02Z</dcterms:modified>
</cp:coreProperties>
</file>