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60" r:id="rId3"/>
    <p:sldId id="277" r:id="rId4"/>
    <p:sldId id="262" r:id="rId5"/>
    <p:sldId id="264" r:id="rId6"/>
    <p:sldId id="265" r:id="rId7"/>
    <p:sldId id="268" r:id="rId8"/>
    <p:sldId id="270" r:id="rId9"/>
    <p:sldId id="272" r:id="rId10"/>
    <p:sldId id="274" r:id="rId11"/>
    <p:sldId id="27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6727-FC3D-60E7-B641-BE180BAE8438}" v="297" dt="2024-12-09T10:20:17.396"/>
    <p1510:client id="{F2B00ED8-5F87-F20B-C0D2-5A93B326B483}" v="12" dt="2024-12-09T10:25:53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2542" autoAdjust="0"/>
  </p:normalViewPr>
  <p:slideViewPr>
    <p:cSldViewPr snapToGrid="0">
      <p:cViewPr varScale="1">
        <p:scale>
          <a:sx n="88" d="100"/>
          <a:sy n="88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51FF-A714-46DC-9428-79021AC21128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6DFD-FE8E-415C-8EA0-4E048CBD1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20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Cette solution part de la logique qu’aucun utilisateur n’est de confiance, contrairement au VPN classique.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seul coût est l’hébergement du logicielle sur notre hébergeur Cloud et le coût des licences utilisateurs.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Netskope propose une interface Web complète et simplifiée.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ZTNA est une solution plus récente et à jour sur la sécurité des SI.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2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79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00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DFD-FE8E-415C-8EA0-4E048CBD13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1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0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6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E7FE8-6D4B-C28E-B631-05FE38835624}"/>
              </a:ext>
            </a:extLst>
          </p:cNvPr>
          <p:cNvSpPr/>
          <p:nvPr/>
        </p:nvSpPr>
        <p:spPr>
          <a:xfrm>
            <a:off x="7482840" y="821876"/>
            <a:ext cx="4709159" cy="2596828"/>
          </a:xfrm>
          <a:prstGeom prst="rect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6275" y="3433523"/>
            <a:ext cx="9679449" cy="1463136"/>
          </a:xfrm>
        </p:spPr>
        <p:txBody>
          <a:bodyPr anchor="b">
            <a:normAutofit/>
          </a:bodyPr>
          <a:lstStyle/>
          <a:p>
            <a:r>
              <a:rPr lang="fr-FR" sz="4700" b="0" dirty="0">
                <a:solidFill>
                  <a:schemeClr val="bg1"/>
                </a:solidFill>
                <a:latin typeface="Aptos Display"/>
              </a:rPr>
              <a:t>Etude d’un projet informatique</a:t>
            </a:r>
            <a:br>
              <a:rPr lang="fr-FR" sz="4700" b="0" dirty="0">
                <a:solidFill>
                  <a:schemeClr val="bg1"/>
                </a:solidFill>
                <a:latin typeface="Aptos Display"/>
              </a:rPr>
            </a:br>
            <a:r>
              <a:rPr lang="fr-FR" sz="4700" b="0" dirty="0">
                <a:solidFill>
                  <a:schemeClr val="bg1"/>
                </a:solidFill>
                <a:latin typeface="Aptos Display"/>
              </a:rPr>
              <a:t>Soutenance individuelle</a:t>
            </a:r>
            <a:endParaRPr lang="fr-FR" sz="47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5288" y="5076960"/>
            <a:ext cx="9679449" cy="11179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Bloc 4 :     Manager les équipes et les projets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Etudiant :     Bernois Damien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Date de soutenance individuel :     27/01/2025  de  9H45 à 10H20</a:t>
            </a:r>
            <a:endParaRPr lang="fr-FR" sz="1600" dirty="0">
              <a:solidFill>
                <a:schemeClr val="bg1"/>
              </a:solidFill>
            </a:endParaRPr>
          </a:p>
          <a:p>
            <a:endParaRPr lang="fr-FR" sz="500" dirty="0">
              <a:solidFill>
                <a:schemeClr val="bg1"/>
              </a:solidFill>
            </a:endParaRPr>
          </a:p>
        </p:txBody>
      </p:sp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ADF36A5-0F45-7A47-A93D-7375BD8B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>
            <a:off x="-542" y="821875"/>
            <a:ext cx="7483382" cy="2596828"/>
          </a:xfrm>
          <a:prstGeom prst="rect">
            <a:avLst/>
          </a:prstGeom>
        </p:spPr>
      </p:pic>
      <p:pic>
        <p:nvPicPr>
          <p:cNvPr id="4" name="Image 3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2EF6963E-5529-D471-F0B4-0115B1467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52" y="158823"/>
            <a:ext cx="1778428" cy="8745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CD8696-0FC1-670C-3D19-61DF984F700B}"/>
              </a:ext>
            </a:extLst>
          </p:cNvPr>
          <p:cNvSpPr txBox="1"/>
          <p:nvPr/>
        </p:nvSpPr>
        <p:spPr>
          <a:xfrm>
            <a:off x="5054038" y="6341808"/>
            <a:ext cx="208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Bernois Damien</a:t>
            </a:r>
          </a:p>
        </p:txBody>
      </p:sp>
      <p:pic>
        <p:nvPicPr>
          <p:cNvPr id="8" name="Image 7" descr="Une image contenant carré, conception&#10;&#10;Description générée automatiquement">
            <a:extLst>
              <a:ext uri="{FF2B5EF4-FFF2-40B4-BE49-F238E27FC236}">
                <a16:creationId xmlns:a16="http://schemas.microsoft.com/office/drawing/2014/main" id="{D46488D9-A08F-ED38-0A95-4F29E1148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/>
          <a:stretch/>
        </p:blipFill>
        <p:spPr>
          <a:xfrm>
            <a:off x="169120" y="158823"/>
            <a:ext cx="820190" cy="742950"/>
          </a:xfrm>
          <a:prstGeom prst="rect">
            <a:avLst/>
          </a:prstGeom>
        </p:spPr>
      </p:pic>
      <p:pic>
        <p:nvPicPr>
          <p:cNvPr id="9" name="Image 8" descr="Une image contenant Graphique, clipart, créativité, dessin humoristique&#10;&#10;Description générée automatiquement">
            <a:extLst>
              <a:ext uri="{FF2B5EF4-FFF2-40B4-BE49-F238E27FC236}">
                <a16:creationId xmlns:a16="http://schemas.microsoft.com/office/drawing/2014/main" id="{BFBE7E49-0F41-3668-76ED-015F1ECE3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39" y="821875"/>
            <a:ext cx="2575560" cy="2596828"/>
          </a:xfrm>
          <a:prstGeom prst="rect">
            <a:avLst/>
          </a:prstGeom>
        </p:spPr>
      </p:pic>
      <p:pic>
        <p:nvPicPr>
          <p:cNvPr id="5" name="Image 4" descr="Une image contenant logo, Police, Graphique, conception&#10;&#10;Description générée automatiquement">
            <a:extLst>
              <a:ext uri="{FF2B5EF4-FFF2-40B4-BE49-F238E27FC236}">
                <a16:creationId xmlns:a16="http://schemas.microsoft.com/office/drawing/2014/main" id="{FE65DF08-9B7D-4ED1-C2DE-E50F8AA8A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7" y="1069408"/>
            <a:ext cx="2101761" cy="21017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1000" sy="1000" rotWithShape="0">
              <a:srgbClr val="000000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82D158B-2371-F3AC-EFAC-3ADE575E76EB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 / 11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FBC8E-4730-DE44-DA7B-AFD1F53B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8320693-D3F3-1EF7-F35B-7319FFA71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8898A888-B66B-F34F-87D4-3DA01E743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A100247-44FC-C282-837A-3CE0B1DE0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0538A964-C414-C8FC-AB66-26DC01643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56E6AA-123C-087C-FEAC-65672DC71A4F}"/>
              </a:ext>
            </a:extLst>
          </p:cNvPr>
          <p:cNvSpPr txBox="1"/>
          <p:nvPr/>
        </p:nvSpPr>
        <p:spPr>
          <a:xfrm>
            <a:off x="441864" y="428550"/>
            <a:ext cx="85350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 Display" panose="020B0004020202020204" pitchFamily="34" charset="0"/>
              </a:rPr>
              <a:t>4.4. MISE EN PRODUCTION DU SERVICE</a:t>
            </a: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0B5F6460-DD54-6100-0119-D824A727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2355784">
            <a:off x="9879674" y="-850005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30D425A-3FE2-8944-9414-EB8A808B11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>
            <a:off x="-307903" y="5366534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2A4C6C-5348-6BDC-AB8A-9367A546505A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10 / 11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429FB5-DE36-F365-976F-BC0363E92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09" y="2861997"/>
            <a:ext cx="10745036" cy="294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1FA7ED5-91DD-6B7D-90A7-1EEC35F2A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09" y="1490278"/>
            <a:ext cx="9750711" cy="1371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1C8EF3-F229-714C-F3A5-C86556C19291}"/>
              </a:ext>
            </a:extLst>
          </p:cNvPr>
          <p:cNvSpPr txBox="1"/>
          <p:nvPr/>
        </p:nvSpPr>
        <p:spPr>
          <a:xfrm>
            <a:off x="595143" y="1097786"/>
            <a:ext cx="3041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Quatrième objectif du projet :</a:t>
            </a:r>
          </a:p>
        </p:txBody>
      </p:sp>
    </p:spTree>
    <p:extLst>
      <p:ext uri="{BB962C8B-B14F-4D97-AF65-F5344CB8AC3E}">
        <p14:creationId xmlns:p14="http://schemas.microsoft.com/office/powerpoint/2010/main" val="287951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6ACB8-9211-B8E9-BCB5-633F454CA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0DBEC293-B441-B5A8-A4F9-D1C0D780A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AFC227BC-75BF-26C9-1D1E-B4E5FEA1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68F945B-7418-74D0-A3A6-4140BF65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29C7EEFF-7021-7E69-2713-6E1BDD061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1839F239-EF45-0813-9B03-02189F16E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E4362B8B-C586-D5D5-EDEA-345F8578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4931792">
            <a:off x="-362117" y="-244905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8CA267-7E94-FC3C-A06F-DA877FA78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3" y="2205566"/>
            <a:ext cx="4100636" cy="273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  <a:softEdge rad="254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5E9103-2A4C-25FA-1855-A06E0669DBD3}"/>
              </a:ext>
            </a:extLst>
          </p:cNvPr>
          <p:cNvSpPr txBox="1"/>
          <p:nvPr/>
        </p:nvSpPr>
        <p:spPr>
          <a:xfrm>
            <a:off x="5591699" y="3190367"/>
            <a:ext cx="6455924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MERCI POUR VOTRE ECOUTE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BCC2B4-1538-D8A1-0A87-BD96ECF36F76}"/>
              </a:ext>
            </a:extLst>
          </p:cNvPr>
          <p:cNvSpPr txBox="1"/>
          <p:nvPr/>
        </p:nvSpPr>
        <p:spPr>
          <a:xfrm>
            <a:off x="11222661" y="63036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11 / 11</a:t>
            </a:r>
          </a:p>
        </p:txBody>
      </p:sp>
    </p:spTree>
    <p:extLst>
      <p:ext uri="{BB962C8B-B14F-4D97-AF65-F5344CB8AC3E}">
        <p14:creationId xmlns:p14="http://schemas.microsoft.com/office/powerpoint/2010/main" val="226176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AC2CF0-A6F8-1756-8460-E40827783E13}"/>
              </a:ext>
            </a:extLst>
          </p:cNvPr>
          <p:cNvSpPr txBox="1"/>
          <p:nvPr/>
        </p:nvSpPr>
        <p:spPr>
          <a:xfrm>
            <a:off x="5882449" y="1204647"/>
            <a:ext cx="844150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4400" dirty="0">
                <a:solidFill>
                  <a:schemeClr val="bg1"/>
                </a:solidFill>
                <a:latin typeface="Aptos Display" panose="020B0004020202020204" pitchFamily="34" charset="0"/>
              </a:rPr>
              <a:t>SOMMAIRE</a:t>
            </a:r>
          </a:p>
        </p:txBody>
      </p:sp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A0E433A1-6A7D-12F2-3F61-EC219C23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0" y="2423774"/>
            <a:ext cx="4011930" cy="267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E8AD630B-2313-C1DE-C084-6632BEFF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A0314D8B-C2D9-7734-E802-0C5B01AB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4931792">
            <a:off x="-362117" y="-244905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49E004-67FB-E682-5AEE-34569CAD76A2}"/>
              </a:ext>
            </a:extLst>
          </p:cNvPr>
          <p:cNvSpPr txBox="1"/>
          <p:nvPr/>
        </p:nvSpPr>
        <p:spPr>
          <a:xfrm>
            <a:off x="5946310" y="2175478"/>
            <a:ext cx="5870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NOTE DE CADRAGE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PRESENTATION DU PROJET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REFORMULATION DES BESOINS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LES GRANDES PHASES DU PROJET</a:t>
            </a:r>
          </a:p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98E26F-27D6-B248-B925-AF8F60E2473A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 / 11</a:t>
            </a:r>
          </a:p>
        </p:txBody>
      </p:sp>
    </p:spTree>
    <p:extLst>
      <p:ext uri="{BB962C8B-B14F-4D97-AF65-F5344CB8AC3E}">
        <p14:creationId xmlns:p14="http://schemas.microsoft.com/office/powerpoint/2010/main" val="167654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12332-C69A-BCF7-7595-828008A4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88113EF3-29C9-D553-A225-5B899930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FF99BD-C5CA-D75C-EE3B-15DDAEB4D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49035"/>
            <a:ext cx="9583721" cy="668127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NOTE DE CADRAGE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F086BDC-2034-4753-FEC8-0C466CA68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BC4D79F-CE1C-C846-5920-D3DBA22346B0}"/>
              </a:ext>
            </a:extLst>
          </p:cNvPr>
          <p:cNvSpPr txBox="1"/>
          <p:nvPr/>
        </p:nvSpPr>
        <p:spPr>
          <a:xfrm>
            <a:off x="829322" y="1342704"/>
            <a:ext cx="8948057" cy="84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Base du projet :</a:t>
            </a:r>
            <a:endParaRPr lang="fr-F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À la suite d'une POC (Proof of Concept), le CNPF décide de basculer leur solution de télétravail existante (VPN) vers le service de ZTNA que propose le fournisseur Netskope. 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Structure blanche">
            <a:extLst>
              <a:ext uri="{FF2B5EF4-FFF2-40B4-BE49-F238E27FC236}">
                <a16:creationId xmlns:a16="http://schemas.microsoft.com/office/drawing/2014/main" id="{99BF1762-4107-B569-B169-FE55E111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263635">
            <a:off x="10225631" y="-603910"/>
            <a:ext cx="2818778" cy="1555301"/>
          </a:xfrm>
          <a:prstGeom prst="rect">
            <a:avLst/>
          </a:prstGeom>
        </p:spPr>
      </p:pic>
      <p:pic>
        <p:nvPicPr>
          <p:cNvPr id="4" name="Image 3" descr="Une image contenant dessin, habits, dessin humoristique, chaussures&#10;&#10;Description générée automatiquement">
            <a:extLst>
              <a:ext uri="{FF2B5EF4-FFF2-40B4-BE49-F238E27FC236}">
                <a16:creationId xmlns:a16="http://schemas.microsoft.com/office/drawing/2014/main" id="{D45E7598-DB5D-BFB4-F06D-C9F84DB0E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6043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355AD4-AAED-CCF6-757F-8BA2B8D896C8}"/>
              </a:ext>
            </a:extLst>
          </p:cNvPr>
          <p:cNvSpPr txBox="1"/>
          <p:nvPr/>
        </p:nvSpPr>
        <p:spPr>
          <a:xfrm>
            <a:off x="3463075" y="2696032"/>
            <a:ext cx="8432361" cy="173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Objectifs du projet :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Proposer aux utilisateurs finaux une solution de télétravail plus fiable, plus sécurisée et simplifiée remplaçant la solution VPN actuelle.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Amoindrir les coûts de la solution de télétravail et simplifier la gestion de cet outil pour le service informatique.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AB705C-78D6-6C80-3CA7-C61BA08AE644}"/>
              </a:ext>
            </a:extLst>
          </p:cNvPr>
          <p:cNvSpPr txBox="1"/>
          <p:nvPr/>
        </p:nvSpPr>
        <p:spPr>
          <a:xfrm>
            <a:off x="3463074" y="4994016"/>
            <a:ext cx="8432361" cy="892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Amplitude du projet :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La mise en place de cette solution d’amélioration s’effectuera du 4 novembre 2024 au 1er avril, pour une durée maximale de 5 mois.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Structure blanche">
            <a:extLst>
              <a:ext uri="{FF2B5EF4-FFF2-40B4-BE49-F238E27FC236}">
                <a16:creationId xmlns:a16="http://schemas.microsoft.com/office/drawing/2014/main" id="{0BF7251F-7F9F-D9FE-1013-FE35FB02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8161308">
            <a:off x="4971068" y="123369"/>
            <a:ext cx="1171460" cy="113424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8" name="Picture 3" descr="Structure blanche">
            <a:extLst>
              <a:ext uri="{FF2B5EF4-FFF2-40B4-BE49-F238E27FC236}">
                <a16:creationId xmlns:a16="http://schemas.microsoft.com/office/drawing/2014/main" id="{220678EF-069D-ECCA-C8DA-25C55126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8161308">
            <a:off x="6186111" y="701392"/>
            <a:ext cx="675890" cy="654416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C1A0E8-0F1B-B0E6-BE6E-D985939ECA94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3 / 11</a:t>
            </a:r>
          </a:p>
        </p:txBody>
      </p:sp>
    </p:spTree>
    <p:extLst>
      <p:ext uri="{BB962C8B-B14F-4D97-AF65-F5344CB8AC3E}">
        <p14:creationId xmlns:p14="http://schemas.microsoft.com/office/powerpoint/2010/main" val="370660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443" y="805323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2. Présentation du projet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4443" y="1902178"/>
            <a:ext cx="9004796" cy="2037513"/>
          </a:xfrm>
        </p:spPr>
        <p:txBody>
          <a:bodyPr anchor="ctr">
            <a:normAutofit/>
          </a:bodyPr>
          <a:lstStyle/>
          <a:p>
            <a:pPr algn="just"/>
            <a:r>
              <a:rPr lang="fr-FR" sz="16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 projet s’applique 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 contexte du télétravail des employés de l’entreprise CNPF.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Traditionnellement, l'utilisation d'un VPN comportait des risques de sécurité liés à son fonctionnement.</a:t>
            </a:r>
          </a:p>
          <a:p>
            <a:pPr algn="just"/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mise en place de la solution ZTNA permet de s’affranchir de ces problèmes grâce à sa flexibilité, sa sécurité et son fonctionnement mieux adapté aux besoins.</a:t>
            </a:r>
          </a:p>
          <a:p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237B5BC0-F4E3-46EA-5131-2BE878A9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303630"/>
            <a:ext cx="12192000" cy="554370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4ECBC77-418B-F7A2-ED02-78E10CC0CE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125466" y="-544728"/>
            <a:ext cx="2818778" cy="1555301"/>
          </a:xfrm>
          <a:prstGeom prst="rect">
            <a:avLst/>
          </a:prstGeom>
        </p:spPr>
      </p:pic>
      <p:pic>
        <p:nvPicPr>
          <p:cNvPr id="7" name="Image 6" descr="Une image contenant personne, ordinateur, ordinateur portable, Ordinateur personnel&#10;&#10;Description générée automatiquement">
            <a:extLst>
              <a:ext uri="{FF2B5EF4-FFF2-40B4-BE49-F238E27FC236}">
                <a16:creationId xmlns:a16="http://schemas.microsoft.com/office/drawing/2014/main" id="{69D10E13-D66F-3062-D2CB-F457CE78A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46" y="3798464"/>
            <a:ext cx="2468124" cy="164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 descr="Une image contenant cercle, horloge, dessin humoristique, Graphique&#10;&#10;Description générée automatiquement">
            <a:extLst>
              <a:ext uri="{FF2B5EF4-FFF2-40B4-BE49-F238E27FC236}">
                <a16:creationId xmlns:a16="http://schemas.microsoft.com/office/drawing/2014/main" id="{96005D2B-0FA5-50E5-A99F-82B2069C1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95" y="3757304"/>
            <a:ext cx="1731129" cy="168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D2CD46A7-58F6-00E5-BCA5-B1D2D04BE591}"/>
              </a:ext>
            </a:extLst>
          </p:cNvPr>
          <p:cNvSpPr/>
          <p:nvPr/>
        </p:nvSpPr>
        <p:spPr>
          <a:xfrm>
            <a:off x="5615782" y="4366984"/>
            <a:ext cx="1346200" cy="42333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B4A9EE-65A5-46C2-F7C2-E8D286FEE54A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 / 11</a:t>
            </a:r>
          </a:p>
        </p:txBody>
      </p:sp>
    </p:spTree>
    <p:extLst>
      <p:ext uri="{BB962C8B-B14F-4D97-AF65-F5344CB8AC3E}">
        <p14:creationId xmlns:p14="http://schemas.microsoft.com/office/powerpoint/2010/main" val="33923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2466" y="387385"/>
            <a:ext cx="6930300" cy="624680"/>
          </a:xfrm>
        </p:spPr>
        <p:txBody>
          <a:bodyPr anchor="t">
            <a:norm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3. REFORMULATION DES BESOINS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6307" y="2280068"/>
            <a:ext cx="6326709" cy="37542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fr-FR" sz="1600" u="sng" dirty="0">
                <a:solidFill>
                  <a:schemeClr val="bg1"/>
                </a:solidFill>
              </a:rPr>
              <a:t>Aujourd’hui, l’entreprise se voit être en face de divers besoins, tels que : </a:t>
            </a: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Sécurisation accrue des données et de la communication.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Coûts amoindris sur la mise en place de la solution.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Fiabilité (supports et mises à jour) du service déployé.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Simplification de l’interface de gestion du service.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Modernisation de la solution de télétravail.</a:t>
            </a:r>
          </a:p>
          <a:p>
            <a:pPr marL="0" indent="0" algn="just">
              <a:buNone/>
            </a:pPr>
            <a:endParaRPr lang="fr-FR" sz="16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solution du VPN classique ne répondant plus à ces besoins, elle se voit remplacée par une solution de ZTNA Netskope.</a:t>
            </a:r>
          </a:p>
          <a:p>
            <a:pPr algn="r"/>
            <a:endParaRPr lang="fr-FR" sz="800" dirty="0">
              <a:solidFill>
                <a:schemeClr val="bg1"/>
              </a:solidFill>
              <a:latin typeface="Aptos"/>
            </a:endParaRPr>
          </a:p>
          <a:p>
            <a:pPr algn="r"/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09" name="Straight Connector 1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Structure blanche">
            <a:extLst>
              <a:ext uri="{FF2B5EF4-FFF2-40B4-BE49-F238E27FC236}">
                <a16:creationId xmlns:a16="http://schemas.microsoft.com/office/drawing/2014/main" id="{10E6AC4C-23B2-A89A-44C2-D476BE27D2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>
            <a:off x="9698156" y="823342"/>
            <a:ext cx="838789" cy="849382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0" name="Picture 3" descr="Structure blanche">
            <a:extLst>
              <a:ext uri="{FF2B5EF4-FFF2-40B4-BE49-F238E27FC236}">
                <a16:creationId xmlns:a16="http://schemas.microsoft.com/office/drawing/2014/main" id="{AE8FBAF6-12CF-458F-F096-4EFD8C6828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>
            <a:off x="10594346" y="138473"/>
            <a:ext cx="1361511" cy="131825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7526701A-E7A2-123A-24C0-68FDD46942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2" t="7006" r="11900" b="29658"/>
          <a:stretch/>
        </p:blipFill>
        <p:spPr>
          <a:xfrm rot="5400000">
            <a:off x="-3170531" y="3170528"/>
            <a:ext cx="6858000" cy="516943"/>
          </a:xfrm>
          <a:prstGeom prst="rect">
            <a:avLst/>
          </a:prstGeom>
        </p:spPr>
      </p:pic>
      <p:pic>
        <p:nvPicPr>
          <p:cNvPr id="6" name="Image 5" descr="Une image contenant texte, personne, intérieur, mur&#10;&#10;Description générée automatiquement">
            <a:extLst>
              <a:ext uri="{FF2B5EF4-FFF2-40B4-BE49-F238E27FC236}">
                <a16:creationId xmlns:a16="http://schemas.microsoft.com/office/drawing/2014/main" id="{BE6A7AFB-2E83-FE16-1FEB-DD1FBFC98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72" y="2533666"/>
            <a:ext cx="3675273" cy="2445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345737C-2779-44BB-F8C0-8E118F2723D3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 / 11</a:t>
            </a:r>
          </a:p>
        </p:txBody>
      </p:sp>
    </p:spTree>
    <p:extLst>
      <p:ext uri="{BB962C8B-B14F-4D97-AF65-F5344CB8AC3E}">
        <p14:creationId xmlns:p14="http://schemas.microsoft.com/office/powerpoint/2010/main" val="237443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443" y="805323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4. LES GRANDES PHASES DU PROJET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055" y="1960537"/>
            <a:ext cx="7820596" cy="3270864"/>
          </a:xfrm>
        </p:spPr>
        <p:txBody>
          <a:bodyPr anchor="ctr">
            <a:normAutofit/>
          </a:bodyPr>
          <a:lstStyle/>
          <a:p>
            <a:pPr algn="just"/>
            <a:r>
              <a:rPr lang="fr-FR" sz="1600" u="sng" dirty="0">
                <a:solidFill>
                  <a:schemeClr val="bg1">
                    <a:lumMod val="95000"/>
                  </a:schemeClr>
                </a:solidFill>
              </a:rPr>
              <a:t>Un projet est toujours composé de grandes phases afin d’assurer son déroulement et son avancement :</a:t>
            </a:r>
          </a:p>
          <a:p>
            <a:pPr algn="just"/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Préparation du projet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Conception du projet en préproduction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Rédaction des livrables du projet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Mise en production du service</a:t>
            </a:r>
          </a:p>
          <a:p>
            <a:endParaRPr lang="fr-FR" sz="1600" dirty="0">
              <a:solidFill>
                <a:schemeClr val="bg1"/>
              </a:solidFill>
              <a:latin typeface="Aptos"/>
              <a:cs typeface="Courier New"/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F8949869-699C-1D29-A4C9-B60809C959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782473" y="5870272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A111D825-6129-AB24-CB9D-6A5948E2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4" name="Image 3" descr="Une image contenant habits, chaussures, personne, meubles&#10;&#10;Description générée automatiquement">
            <a:extLst>
              <a:ext uri="{FF2B5EF4-FFF2-40B4-BE49-F238E27FC236}">
                <a16:creationId xmlns:a16="http://schemas.microsoft.com/office/drawing/2014/main" id="{1D1F333D-CA4F-3B40-DEF6-91396359A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91" y="3248926"/>
            <a:ext cx="3650719" cy="228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527F68-2892-089F-DB65-8426B3991C51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 / 11</a:t>
            </a:r>
          </a:p>
        </p:txBody>
      </p:sp>
    </p:spTree>
    <p:extLst>
      <p:ext uri="{BB962C8B-B14F-4D97-AF65-F5344CB8AC3E}">
        <p14:creationId xmlns:p14="http://schemas.microsoft.com/office/powerpoint/2010/main" val="344803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853D8-38EE-A90B-05E9-9D7B53D8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4E3ED0-9F21-5632-698E-106E02480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559" y="352958"/>
            <a:ext cx="6066441" cy="686849"/>
          </a:xfrm>
        </p:spPr>
        <p:txBody>
          <a:bodyPr anchor="b">
            <a:noAutofit/>
          </a:bodyPr>
          <a:lstStyle/>
          <a:p>
            <a:r>
              <a:rPr lang="fr-FR" sz="3600" b="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4.1. PREPARATION DU PROJET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Structure blanche">
            <a:extLst>
              <a:ext uri="{FF2B5EF4-FFF2-40B4-BE49-F238E27FC236}">
                <a16:creationId xmlns:a16="http://schemas.microsoft.com/office/drawing/2014/main" id="{05286281-CA01-5132-B2F1-FE8A3F7CBB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092285" y="-719239"/>
            <a:ext cx="2691302" cy="260579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69BCCF81-DF72-F78E-1496-E0152E41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7477284">
            <a:off x="8479448" y="-438392"/>
            <a:ext cx="1467242" cy="142062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3DDE02-436F-0C7A-B234-BB76F6F1EB30}"/>
              </a:ext>
            </a:extLst>
          </p:cNvPr>
          <p:cNvSpPr txBox="1"/>
          <p:nvPr/>
        </p:nvSpPr>
        <p:spPr>
          <a:xfrm>
            <a:off x="647626" y="1140023"/>
            <a:ext cx="2778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Premier objectif du projet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8DB843-3F8F-A950-E779-28B46CE817FA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7 / 11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98303-83F6-272E-9F43-2D804E28F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0" y="1493646"/>
            <a:ext cx="8241565" cy="200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  <a:softEdge rad="0"/>
          </a:effectLst>
        </p:spPr>
      </p:pic>
      <p:pic>
        <p:nvPicPr>
          <p:cNvPr id="3" name="Image 2" descr="Une image contenant capture d’écran, texte, ligne, Tracé&#10;&#10;Description générée automatiquement">
            <a:extLst>
              <a:ext uri="{FF2B5EF4-FFF2-40B4-BE49-F238E27FC236}">
                <a16:creationId xmlns:a16="http://schemas.microsoft.com/office/drawing/2014/main" id="{AB9C27CC-B453-82F6-377C-321A41B16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1" y="3499033"/>
            <a:ext cx="8241564" cy="235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343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D1A13-78D6-70EE-BDBF-05209B5C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B456BE5-B4F5-7C27-5405-0E73F7B0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2C8D-1F86-3A48-6B68-273D2AA4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988A87-718A-79A4-65AD-37EBA66A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86" y="514639"/>
            <a:ext cx="9113488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4.2. CONCEPTION EN PREPRODUCTION</a:t>
            </a: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2C4927B-A271-5426-ECFE-ED07E96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E74AE815-C35F-CDFD-B32D-FCD88F16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8FDFD944-7BF9-9572-B367-E80F312E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0DCDEEE3-2B59-67D9-438C-42C7D98C5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993919B6-B508-70A0-AF49-FB589B89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207543" y="-444509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EE3AE59E-7BF7-4440-1C73-48149DB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8909788">
            <a:off x="10305900" y="5678008"/>
            <a:ext cx="2818778" cy="155530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E50732-A65E-9A71-F73B-074ABE7588F5}"/>
              </a:ext>
            </a:extLst>
          </p:cNvPr>
          <p:cNvSpPr txBox="1"/>
          <p:nvPr/>
        </p:nvSpPr>
        <p:spPr>
          <a:xfrm>
            <a:off x="1028014" y="1361767"/>
            <a:ext cx="2993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Deuxième objectif du projet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F6AF77-AE20-9B54-3605-91A7A96CA509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8 / 11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2654AF-6585-D6BA-0905-92D709C32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011" y="1760471"/>
            <a:ext cx="8475422" cy="147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3B4EB39-4288-7297-DD89-A97D3E16B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011" y="3234551"/>
            <a:ext cx="6670743" cy="2837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83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60CAE-5020-9C6E-05E8-1ECB52FD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990E677D-DB5F-24B4-5CB2-C3D38DE2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4BD2DEBE-E194-7778-77A5-14FF54892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3551FE-6235-51E9-1BF8-BD1A7DA20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44" y="862682"/>
            <a:ext cx="9904804" cy="7502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4.3. REDACTION DES LIVRABLES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7F709F4-11A1-1377-5806-EC63F676E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5D5CC3CB-9D15-1B38-1527-5BE42E62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3E349930-0019-44B6-8AEB-AF651B1EE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89F10918-0415-1DCE-2530-3C740F323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C4C1DE47-BB63-902A-C982-709392B5E1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03630"/>
            <a:ext cx="12192001" cy="554369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C96432DC-14CA-E210-1F75-6CD392A6E3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4FE65BFA-327D-7569-7D18-C170006B7D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8161308">
            <a:off x="10418555" y="1554150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E456BB-E2D7-6039-7539-0728FFEC5573}"/>
              </a:ext>
            </a:extLst>
          </p:cNvPr>
          <p:cNvSpPr txBox="1"/>
          <p:nvPr/>
        </p:nvSpPr>
        <p:spPr>
          <a:xfrm>
            <a:off x="749944" y="1650261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Troisième objectif du projet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DDC68B-42AC-612A-BD8A-B2EEB03C053E}"/>
              </a:ext>
            </a:extLst>
          </p:cNvPr>
          <p:cNvSpPr txBox="1"/>
          <p:nvPr/>
        </p:nvSpPr>
        <p:spPr>
          <a:xfrm>
            <a:off x="11222661" y="6303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9 / 11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582C72-5D94-F1AD-101F-900F50DE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94" y="2041061"/>
            <a:ext cx="8642865" cy="83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3C8778-6A78-870B-4A91-A35D86E2F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93" y="2875093"/>
            <a:ext cx="4622740" cy="268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89867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501</Words>
  <Application>Microsoft Office PowerPoint</Application>
  <PresentationFormat>Grand écran</PresentationFormat>
  <Paragraphs>80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Courier New</vt:lpstr>
      <vt:lpstr>Times New Roman</vt:lpstr>
      <vt:lpstr>Univers</vt:lpstr>
      <vt:lpstr>GradientVTI</vt:lpstr>
      <vt:lpstr>Etude d’un projet informatique Soutenance individuelle</vt:lpstr>
      <vt:lpstr>Présentation PowerPoint</vt:lpstr>
      <vt:lpstr>1. NOTE DE CADRAGE</vt:lpstr>
      <vt:lpstr>2. Présentation du projet</vt:lpstr>
      <vt:lpstr>3. REFORMULATION DES BESOINS</vt:lpstr>
      <vt:lpstr>4. LES GRANDES PHASES DU PROJET</vt:lpstr>
      <vt:lpstr>4.1. PREPARATION DU PROJET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Damien Bernois</dc:creator>
  <cp:lastModifiedBy>BERNOIS DAMIEN</cp:lastModifiedBy>
  <cp:revision>660</cp:revision>
  <dcterms:created xsi:type="dcterms:W3CDTF">2024-12-06T12:24:40Z</dcterms:created>
  <dcterms:modified xsi:type="dcterms:W3CDTF">2025-01-27T09:14:27Z</dcterms:modified>
</cp:coreProperties>
</file>