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2"/>
  </p:notesMasterIdLst>
  <p:sldIdLst>
    <p:sldId id="256" r:id="rId2"/>
    <p:sldId id="277" r:id="rId3"/>
    <p:sldId id="260" r:id="rId4"/>
    <p:sldId id="262" r:id="rId5"/>
    <p:sldId id="265" r:id="rId6"/>
    <p:sldId id="295" r:id="rId7"/>
    <p:sldId id="296" r:id="rId8"/>
    <p:sldId id="268" r:id="rId9"/>
    <p:sldId id="294" r:id="rId10"/>
    <p:sldId id="299" r:id="rId11"/>
    <p:sldId id="270" r:id="rId12"/>
    <p:sldId id="272" r:id="rId13"/>
    <p:sldId id="297" r:id="rId14"/>
    <p:sldId id="275" r:id="rId15"/>
    <p:sldId id="291" r:id="rId16"/>
    <p:sldId id="283" r:id="rId17"/>
    <p:sldId id="298" r:id="rId18"/>
    <p:sldId id="292" r:id="rId19"/>
    <p:sldId id="281" r:id="rId20"/>
    <p:sldId id="27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D6727-FC3D-60E7-B641-BE180BAE8438}" v="297" dt="2024-12-09T10:20:17.396"/>
    <p1510:client id="{F2B00ED8-5F87-F20B-C0D2-5A93B326B483}" v="12" dt="2024-12-09T10:25:53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5706" autoAdjust="0"/>
  </p:normalViewPr>
  <p:slideViewPr>
    <p:cSldViewPr snapToGrid="0">
      <p:cViewPr varScale="1">
        <p:scale>
          <a:sx n="89" d="100"/>
          <a:sy n="89" d="100"/>
        </p:scale>
        <p:origin x="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B51FF-A714-46DC-9428-79021AC21128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56DFD-FE8E-415C-8EA0-4E048CBD13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20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TEMPS : 15MIN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502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216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ISO 27XXX : normes sécurisation des données hébergées sur cloud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71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7D3F8-A0DB-0163-1CA5-5FF122DA9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36A1F2F-7456-3D7F-AD4A-B977AC940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812F5AB-A309-CA25-0E70-BFBBF68D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AA81DC-357D-E733-392A-01ABEA9C6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027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72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124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315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2BD0D-D942-BAB6-0B87-78DDC355E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B9A4909-E272-1278-1B78-78B838DE1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7385BD5-C71A-57CE-EB9C-ED58A110D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367285-E84A-F8C1-484D-58E84169A0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406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39920-8AA2-CC54-35BD-242F9D8FB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FADDC75-622A-AE47-028B-9F226650D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B4AF72-0DE6-BBF7-20C8-4880C0987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39911C-B7AE-E01B-D304-73063F92A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839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ISO 27XXX : normes de sécurisation des données sur cloud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95000"/>
                  </a:schemeClr>
                </a:solidFill>
              </a:rPr>
              <a:t>XDR : visualisation des évènements réseau</a:t>
            </a:r>
            <a:endParaRPr lang="fr-FR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Scan ; 20% CPU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Veille : 1à 5% CPU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50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LDAP : intégration utilisateurs AD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27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45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EAC5A-F0F5-C86A-E405-DA1644A1B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3A67D26-21CC-C450-2738-4F58A2B114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2B4750F-24F2-E6E4-AEC4-EC73F2E53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0249AC-5C57-85DA-408D-E30049597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838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1F047-BCD1-8615-15E7-F3E945917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83D1D35-D7D5-5062-4952-4DD164F6D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91D4D27-9149-DF82-0CBA-7B76768DC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1A1C29-3163-5BE1-C550-D48AF542F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002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516FD-0A27-8DD6-A496-9F31E666D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B6B7AD8-F9A9-4CA1-70BC-E724512DC1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AFF0632-B2F5-A105-9579-97B0DA6BC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CSPN : </a:t>
            </a:r>
            <a:r>
              <a:rPr lang="fr-FR" dirty="0"/>
              <a:t>Certification de Sécurité de Premier Niveau ANSSI</a:t>
            </a: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560C36-5EA0-4C1E-C3A8-A96150376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577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101EE-5AF9-6F38-66A6-9603AD27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A47FF62-5697-6C7A-9237-1C5D12A0D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A82240-6346-5C21-855C-2273D5C5F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AAD8BE-51F4-6AA7-8F7B-6DAF5513E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04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0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82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6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2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03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8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5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73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70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96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38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6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4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4E7FE8-6D4B-C28E-B631-05FE38835624}"/>
              </a:ext>
            </a:extLst>
          </p:cNvPr>
          <p:cNvSpPr/>
          <p:nvPr/>
        </p:nvSpPr>
        <p:spPr>
          <a:xfrm>
            <a:off x="7482840" y="821876"/>
            <a:ext cx="4709159" cy="2596828"/>
          </a:xfrm>
          <a:prstGeom prst="rect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6275" y="3433523"/>
            <a:ext cx="9679449" cy="1463136"/>
          </a:xfrm>
        </p:spPr>
        <p:txBody>
          <a:bodyPr anchor="b">
            <a:normAutofit/>
          </a:bodyPr>
          <a:lstStyle/>
          <a:p>
            <a:r>
              <a:rPr lang="fr-FR" sz="4700" b="0" dirty="0">
                <a:solidFill>
                  <a:schemeClr val="bg1"/>
                </a:solidFill>
                <a:latin typeface="Aptos Display"/>
              </a:rPr>
              <a:t>UNIRAIL</a:t>
            </a:r>
            <a:br>
              <a:rPr lang="fr-FR" sz="4700" b="0" dirty="0">
                <a:solidFill>
                  <a:schemeClr val="bg1"/>
                </a:solidFill>
                <a:latin typeface="Aptos Display"/>
              </a:rPr>
            </a:br>
            <a:r>
              <a:rPr lang="fr-FR" sz="4700" b="0" dirty="0">
                <a:solidFill>
                  <a:schemeClr val="bg1"/>
                </a:solidFill>
                <a:latin typeface="Aptos Display"/>
              </a:rPr>
              <a:t>Soutenance individuelle</a:t>
            </a:r>
            <a:endParaRPr lang="fr-FR" sz="4700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28894" y="4759341"/>
            <a:ext cx="9679449" cy="11179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ptos"/>
              </a:rPr>
              <a:t>Bloc 3 :           Maintenir et sécuriser les infrastructures informatiques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1ADF36A5-0F45-7A47-A93D-7375BD8B84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>
            <a:off x="-542" y="821875"/>
            <a:ext cx="7483382" cy="2596828"/>
          </a:xfrm>
          <a:prstGeom prst="rect">
            <a:avLst/>
          </a:prstGeom>
        </p:spPr>
      </p:pic>
      <p:pic>
        <p:nvPicPr>
          <p:cNvPr id="4" name="Image 3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2EF6963E-5529-D471-F0B4-0115B14670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452" y="158823"/>
            <a:ext cx="1778428" cy="87458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2CD8696-0FC1-670C-3D19-61DF984F700B}"/>
              </a:ext>
            </a:extLst>
          </p:cNvPr>
          <p:cNvSpPr txBox="1"/>
          <p:nvPr/>
        </p:nvSpPr>
        <p:spPr>
          <a:xfrm>
            <a:off x="5054038" y="6341808"/>
            <a:ext cx="208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chemeClr val="bg1"/>
                </a:solidFill>
              </a:rPr>
              <a:t>Bernois Damien</a:t>
            </a:r>
          </a:p>
        </p:txBody>
      </p:sp>
      <p:pic>
        <p:nvPicPr>
          <p:cNvPr id="8" name="Image 7" descr="Une image contenant carré, conception&#10;&#10;Description générée automatiquement">
            <a:extLst>
              <a:ext uri="{FF2B5EF4-FFF2-40B4-BE49-F238E27FC236}">
                <a16:creationId xmlns:a16="http://schemas.microsoft.com/office/drawing/2014/main" id="{D46488D9-A08F-ED38-0A95-4F29E1148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/>
          <a:stretch/>
        </p:blipFill>
        <p:spPr>
          <a:xfrm>
            <a:off x="169120" y="158823"/>
            <a:ext cx="820190" cy="7429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82D158B-2371-F3AC-EFAC-3ADE575E76EB}"/>
              </a:ext>
            </a:extLst>
          </p:cNvPr>
          <p:cNvSpPr txBox="1"/>
          <p:nvPr/>
        </p:nvSpPr>
        <p:spPr>
          <a:xfrm>
            <a:off x="11709974" y="63466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pic>
        <p:nvPicPr>
          <p:cNvPr id="17" name="Image 16" descr="Une image contenant transport, véhicule, Véhicule terrest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D73D430-4046-AB85-468A-B5B427B18C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66" y="832172"/>
            <a:ext cx="4367106" cy="2596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3573FB-222F-D342-165B-A6066CA3B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6F2A2811-F121-7AC2-28E9-94858B87B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696C0F6C-A02E-61DA-BF4A-2806BEC16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F57543-A9A5-7D0C-1C8B-EE3631DFC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32" y="19845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1. ASSURER LA MAINTENANCE du SI</a:t>
            </a:r>
            <a:endParaRPr lang="fr-FR" sz="3600" u="sng" dirty="0">
              <a:solidFill>
                <a:schemeClr val="bg1"/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0CA84BD-131D-0A16-3D67-1D07FDA7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1CB1FF4C-2963-0370-9A42-D21FCF218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B0DF1474-242C-3C6A-F24D-7DD009B5D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BECD83EC-2181-F10D-F370-86E24D248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9AB1F128-12E7-A13D-F45C-3C72670FD3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14214" b="38590"/>
          <a:stretch/>
        </p:blipFill>
        <p:spPr>
          <a:xfrm>
            <a:off x="8878" y="6303630"/>
            <a:ext cx="12192000" cy="554370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074DE62F-FF86-16D3-0728-4AF61144BD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3072633">
            <a:off x="10125466" y="-544728"/>
            <a:ext cx="2818778" cy="15553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45652BB-C394-9952-B8E7-606B759DA39B}"/>
              </a:ext>
            </a:extLst>
          </p:cNvPr>
          <p:cNvSpPr txBox="1"/>
          <p:nvPr/>
        </p:nvSpPr>
        <p:spPr>
          <a:xfrm>
            <a:off x="11643480" y="63961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E6854B-6CF3-FFFD-D20A-892A76CE6222}"/>
              </a:ext>
            </a:extLst>
          </p:cNvPr>
          <p:cNvSpPr txBox="1"/>
          <p:nvPr/>
        </p:nvSpPr>
        <p:spPr>
          <a:xfrm>
            <a:off x="1404581" y="1979201"/>
            <a:ext cx="8389372" cy="188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Interface récupération logiciels utilisateurs WAPT Self Service.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Déploiement des nouvelles mises à jour après 1 mois sortie.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Vérification versions logiciels lors mise hors tension.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Déploiement des utilisateurs par script.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FAA0AA-4D3F-DC78-CF98-5193FFE44468}"/>
              </a:ext>
            </a:extLst>
          </p:cNvPr>
          <p:cNvSpPr txBox="1"/>
          <p:nvPr/>
        </p:nvSpPr>
        <p:spPr>
          <a:xfrm>
            <a:off x="647116" y="1285757"/>
            <a:ext cx="588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Politique de déploiement/mise à jour logiciels :</a:t>
            </a:r>
          </a:p>
        </p:txBody>
      </p:sp>
    </p:spTree>
    <p:extLst>
      <p:ext uri="{BB962C8B-B14F-4D97-AF65-F5344CB8AC3E}">
        <p14:creationId xmlns:p14="http://schemas.microsoft.com/office/powerpoint/2010/main" val="412854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D1A13-78D6-70EE-BDBF-05209B5C2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BB456BE5-B4F5-7C27-5405-0E73F7B03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832C8D-1F86-3A48-6B68-273D2AA48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988A87-718A-79A4-65AD-37EBA66A7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86" y="514639"/>
            <a:ext cx="7636371" cy="446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2. GARANTIR LA CONTINUITÉ  DU SI</a:t>
            </a:r>
            <a:endParaRPr lang="fr-FR" sz="3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82C4927B-A271-5426-ECFE-ED07E96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E74AE815-C35F-CDFD-B32D-FCD88F163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8FDFD944-7BF9-9572-B367-E80F312E2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0DCDEEE3-2B59-67D9-438C-42C7D98C5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993919B6-B508-70A0-AF49-FB589B89D8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207543" y="-444509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EE3AE59E-7BF7-4440-1C73-48149DBF78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8909788">
            <a:off x="10305900" y="5678008"/>
            <a:ext cx="2818778" cy="155530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9F6AF77-AE20-9B54-3605-91A7A96CA509}"/>
              </a:ext>
            </a:extLst>
          </p:cNvPr>
          <p:cNvSpPr txBox="1"/>
          <p:nvPr/>
        </p:nvSpPr>
        <p:spPr>
          <a:xfrm>
            <a:off x="11602303" y="635864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36E63D-2FB6-EA97-1D55-FD64B9F56732}"/>
              </a:ext>
            </a:extLst>
          </p:cNvPr>
          <p:cNvSpPr txBox="1"/>
          <p:nvPr/>
        </p:nvSpPr>
        <p:spPr>
          <a:xfrm>
            <a:off x="1477510" y="1250888"/>
            <a:ext cx="808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Solution de sauvegarde interne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969953-C7B9-9B06-DC69-E42DDB4AD83E}"/>
              </a:ext>
            </a:extLst>
          </p:cNvPr>
          <p:cNvSpPr txBox="1"/>
          <p:nvPr/>
        </p:nvSpPr>
        <p:spPr>
          <a:xfrm>
            <a:off x="1836288" y="1662777"/>
            <a:ext cx="8080719" cy="4778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Baie de stockage SAN UC3200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Redondance de l’alimentation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Stockage RAID 6 (redondance de la carte contrôleur)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Volume réel : 120 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Volume exploitable : 60To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Sauvegarde incrémentielle journalière : 01:00 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Sauvegarde complète hebdomadaire : dimanche 01:00 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Rétention sauvegardes incrémentielles : 10j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Rétention sauvegarde complètes : 28j</a:t>
            </a:r>
          </a:p>
        </p:txBody>
      </p:sp>
      <p:pic>
        <p:nvPicPr>
          <p:cNvPr id="1026" name="Picture 2" descr="Vue détaillée de Contrôleur SAN Synology UC3200 Unified">
            <a:extLst>
              <a:ext uri="{FF2B5EF4-FFF2-40B4-BE49-F238E27FC236}">
                <a16:creationId xmlns:a16="http://schemas.microsoft.com/office/drawing/2014/main" id="{25EF00AE-566A-36A6-0908-5C8008AD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547" y="3261147"/>
            <a:ext cx="2902270" cy="1117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  <p:pic>
        <p:nvPicPr>
          <p:cNvPr id="1030" name="Picture 6" descr="Sauvegarder les données de son entreprise.">
            <a:extLst>
              <a:ext uri="{FF2B5EF4-FFF2-40B4-BE49-F238E27FC236}">
                <a16:creationId xmlns:a16="http://schemas.microsoft.com/office/drawing/2014/main" id="{9CD97685-BF81-6338-AF7B-98AAF0785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183" y="1111746"/>
            <a:ext cx="1604039" cy="120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083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960CAE-5020-9C6E-05E8-1ECB52FD6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990E677D-DB5F-24B4-5CB2-C3D38DE2D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!!Rectangle">
            <a:extLst>
              <a:ext uri="{FF2B5EF4-FFF2-40B4-BE49-F238E27FC236}">
                <a16:creationId xmlns:a16="http://schemas.microsoft.com/office/drawing/2014/main" id="{4BD2DEBE-E194-7778-77A5-14FF54892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7F709F4-11A1-1377-5806-EC63F676E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raphic 13">
            <a:extLst>
              <a:ext uri="{FF2B5EF4-FFF2-40B4-BE49-F238E27FC236}">
                <a16:creationId xmlns:a16="http://schemas.microsoft.com/office/drawing/2014/main" id="{5D5CC3CB-9D15-1B38-1527-5BE42E624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3" name="Graphic 12">
            <a:extLst>
              <a:ext uri="{FF2B5EF4-FFF2-40B4-BE49-F238E27FC236}">
                <a16:creationId xmlns:a16="http://schemas.microsoft.com/office/drawing/2014/main" id="{3E349930-0019-44B6-8AEB-AF651B1EE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5" name="Graphic 15">
            <a:extLst>
              <a:ext uri="{FF2B5EF4-FFF2-40B4-BE49-F238E27FC236}">
                <a16:creationId xmlns:a16="http://schemas.microsoft.com/office/drawing/2014/main" id="{89F10918-0415-1DCE-2530-3C740F323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" name="Picture 3" descr="Structure blanche">
            <a:extLst>
              <a:ext uri="{FF2B5EF4-FFF2-40B4-BE49-F238E27FC236}">
                <a16:creationId xmlns:a16="http://schemas.microsoft.com/office/drawing/2014/main" id="{C4C1DE47-BB63-902A-C982-709392B5E1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1" r="13873" b="26654"/>
          <a:stretch/>
        </p:blipFill>
        <p:spPr>
          <a:xfrm>
            <a:off x="-1" y="6274966"/>
            <a:ext cx="12192001" cy="583033"/>
          </a:xfrm>
          <a:prstGeom prst="rect">
            <a:avLst/>
          </a:prstGeom>
        </p:spPr>
      </p:pic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C96432DC-14CA-E210-1F75-6CD392A6E3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694310" y="119397"/>
            <a:ext cx="1369725" cy="13657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4FE65BFA-327D-7569-7D18-C170006B7D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418555" y="1554150"/>
            <a:ext cx="831429" cy="829031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8DDC68B-42AC-612A-BD8A-B2EEB03C053E}"/>
              </a:ext>
            </a:extLst>
          </p:cNvPr>
          <p:cNvSpPr txBox="1"/>
          <p:nvPr/>
        </p:nvSpPr>
        <p:spPr>
          <a:xfrm>
            <a:off x="11596170" y="637342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D25906C-A23F-C2A5-2BF3-A0916A4CB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446" y="201070"/>
            <a:ext cx="9113488" cy="446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2. GARANTIR LA CONTINUITÉ  DU SI</a:t>
            </a:r>
            <a:endParaRPr lang="fr-FR" sz="3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2EB3339-8C00-44C8-4AEB-4B0F0588331D}"/>
              </a:ext>
            </a:extLst>
          </p:cNvPr>
          <p:cNvSpPr txBox="1"/>
          <p:nvPr/>
        </p:nvSpPr>
        <p:spPr>
          <a:xfrm>
            <a:off x="949303" y="1150226"/>
            <a:ext cx="808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Solution de sauvegarde externe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585BAB-F982-0FCD-CC49-F673834ADA88}"/>
              </a:ext>
            </a:extLst>
          </p:cNvPr>
          <p:cNvSpPr txBox="1"/>
          <p:nvPr/>
        </p:nvSpPr>
        <p:spPr>
          <a:xfrm>
            <a:off x="1395820" y="1612941"/>
            <a:ext cx="8080719" cy="444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Stockage externalisé Cloud </a:t>
            </a:r>
            <a:r>
              <a:rPr lang="fr-FR" sz="2000" dirty="0" err="1">
                <a:solidFill>
                  <a:schemeClr val="bg1"/>
                </a:solidFill>
              </a:rPr>
              <a:t>Leviaa</a:t>
            </a:r>
            <a:endParaRPr lang="fr-FR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Volume réel : 60 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Ré-internalisation des donnés en -2h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Sauvegarde incrémentielle journalière : 01:00 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Sauvegarde complète hebdomadaire : dimanche 01:00 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Rétention sauvegardes incrémentielles : 10j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Rétention sauvegarde complètes : 28j</a:t>
            </a:r>
          </a:p>
        </p:txBody>
      </p:sp>
      <p:pic>
        <p:nvPicPr>
          <p:cNvPr id="2050" name="Picture 2" descr="Leviia : comment améliorer ses sauvegardes grâce à l'Object Storage ? - Next">
            <a:extLst>
              <a:ext uri="{FF2B5EF4-FFF2-40B4-BE49-F238E27FC236}">
                <a16:creationId xmlns:a16="http://schemas.microsoft.com/office/drawing/2014/main" id="{F70BBC22-B0E4-D5D9-1A28-EBC06485A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21" y="2174482"/>
            <a:ext cx="2892066" cy="1401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5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689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C84BBA-A7D2-7F06-5B95-1F48A9E28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3AA4CDA5-11CB-4219-9377-D9D64D199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EB19C88-D62C-C914-6B6A-E99507E4F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EEF592-1FDB-BD8C-DAC6-314EE0286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86" y="514639"/>
            <a:ext cx="7636371" cy="446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2. GARANTIR LA CONTINUITÉ  DU SI</a:t>
            </a:r>
            <a:endParaRPr lang="fr-FR" sz="3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4FBAF6CE-6BFA-5708-9EFC-61BE41E4D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A3291719-5101-C45F-92B5-F3DE8BF4A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AE5208EB-C2BA-082E-208A-779DCF171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1C5CB289-86B2-EE60-7F9E-2F98DD6A5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7E12DC6F-43AA-633A-D332-A1086FD88B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207543" y="-444509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16998C24-A53A-10F2-38AB-6470BC8060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8909788">
            <a:off x="10305900" y="5678008"/>
            <a:ext cx="2818778" cy="155530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672A85D-8BD1-8426-882F-209476BB2C8D}"/>
              </a:ext>
            </a:extLst>
          </p:cNvPr>
          <p:cNvSpPr txBox="1"/>
          <p:nvPr/>
        </p:nvSpPr>
        <p:spPr>
          <a:xfrm>
            <a:off x="11602303" y="63413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F378BE-16CE-2875-FE30-6875814FE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411" y="2094825"/>
            <a:ext cx="6436842" cy="871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73CFC28-92A7-FD24-863E-BA9124CD0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240" y="5145524"/>
            <a:ext cx="4289288" cy="64633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8BB3AEB-8B9B-5881-87E0-7AB03EB0D7B2}"/>
              </a:ext>
            </a:extLst>
          </p:cNvPr>
          <p:cNvSpPr txBox="1"/>
          <p:nvPr/>
        </p:nvSpPr>
        <p:spPr>
          <a:xfrm>
            <a:off x="1836288" y="1526733"/>
            <a:ext cx="808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Equipements de sauvegarde 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F1BF75-7B41-F645-BD2A-5ED148DA6164}"/>
              </a:ext>
            </a:extLst>
          </p:cNvPr>
          <p:cNvSpPr txBox="1"/>
          <p:nvPr/>
        </p:nvSpPr>
        <p:spPr>
          <a:xfrm>
            <a:off x="1836287" y="3786307"/>
            <a:ext cx="808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Granulation des sauvegardes 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F2F434-4711-FDFD-6415-CE2B66687BD3}"/>
              </a:ext>
            </a:extLst>
          </p:cNvPr>
          <p:cNvSpPr/>
          <p:nvPr/>
        </p:nvSpPr>
        <p:spPr>
          <a:xfrm>
            <a:off x="2889240" y="4362708"/>
            <a:ext cx="2147975" cy="628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Polic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A9F81EFB-EC97-EA9D-74F7-6D3D5541A7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11" y="4303635"/>
            <a:ext cx="2205632" cy="77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91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F45F54-C5D9-731E-071A-7A5BA5245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7337EC43-2C75-FD5D-AE96-32F2762C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E528400-6702-8529-DD18-047188D8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9C7A0B4D-A475-1D38-B660-AF5222D3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41CF6455-A9D5-6C5C-DC3B-2B5D5A2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5D34670A-FF0C-5A84-72E0-2571E7408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BFAD2506-BECC-03B1-9A37-F22708AA0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793CB5C2-479F-27BF-1419-E38022D35A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4334991">
            <a:off x="-1160992" y="4887063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0F2D4EBE-4C1A-A84B-56D5-58BEDEA720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1" r="13873" b="26654"/>
          <a:stretch/>
        </p:blipFill>
        <p:spPr>
          <a:xfrm rot="16200000">
            <a:off x="8397125" y="3040310"/>
            <a:ext cx="6858000" cy="7773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4B59BCC-74CC-BE5D-7E52-25E3C18BC719}"/>
              </a:ext>
            </a:extLst>
          </p:cNvPr>
          <p:cNvSpPr txBox="1"/>
          <p:nvPr/>
        </p:nvSpPr>
        <p:spPr>
          <a:xfrm>
            <a:off x="11619546" y="631262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E17604-0C77-F261-D2C1-1CB5AD5D5E90}"/>
              </a:ext>
            </a:extLst>
          </p:cNvPr>
          <p:cNvSpPr txBox="1"/>
          <p:nvPr/>
        </p:nvSpPr>
        <p:spPr>
          <a:xfrm>
            <a:off x="441863" y="428550"/>
            <a:ext cx="95388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2. GARANTIR LA CONTINUITÉ  DU SI</a:t>
            </a:r>
            <a:endParaRPr lang="fr-FR" sz="3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9E7529-D353-D43B-C323-57D9AF6B3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042" y="2060130"/>
            <a:ext cx="5686970" cy="221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AEDDCE-001E-6B75-9F5A-B7EA8DA87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489" y="4655136"/>
            <a:ext cx="6061501" cy="1035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2D02A41-9FA4-FC37-D58E-AF5F6CA30394}"/>
              </a:ext>
            </a:extLst>
          </p:cNvPr>
          <p:cNvSpPr txBox="1"/>
          <p:nvPr/>
        </p:nvSpPr>
        <p:spPr>
          <a:xfrm>
            <a:off x="1541634" y="1406356"/>
            <a:ext cx="808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Sparing des équipements :</a:t>
            </a:r>
          </a:p>
        </p:txBody>
      </p:sp>
    </p:spTree>
    <p:extLst>
      <p:ext uri="{BB962C8B-B14F-4D97-AF65-F5344CB8AC3E}">
        <p14:creationId xmlns:p14="http://schemas.microsoft.com/office/powerpoint/2010/main" val="4234590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6BD03F-902B-CA05-D445-46BB30D22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030FA7B5-C75F-20D2-6781-AFD28A8B6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!!Rectangle">
            <a:extLst>
              <a:ext uri="{FF2B5EF4-FFF2-40B4-BE49-F238E27FC236}">
                <a16:creationId xmlns:a16="http://schemas.microsoft.com/office/drawing/2014/main" id="{D01EDBDA-94EC-9088-F50F-C14AE7B3C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17EDC85-9B4F-7D46-4BC2-D4FE2BAFF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raphic 13">
            <a:extLst>
              <a:ext uri="{FF2B5EF4-FFF2-40B4-BE49-F238E27FC236}">
                <a16:creationId xmlns:a16="http://schemas.microsoft.com/office/drawing/2014/main" id="{724D7CFA-D766-95D8-B71D-2FBD1FBA9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3" name="Graphic 12">
            <a:extLst>
              <a:ext uri="{FF2B5EF4-FFF2-40B4-BE49-F238E27FC236}">
                <a16:creationId xmlns:a16="http://schemas.microsoft.com/office/drawing/2014/main" id="{B58DE477-C537-3DF5-1ABF-334381D51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5" name="Graphic 15">
            <a:extLst>
              <a:ext uri="{FF2B5EF4-FFF2-40B4-BE49-F238E27FC236}">
                <a16:creationId xmlns:a16="http://schemas.microsoft.com/office/drawing/2014/main" id="{A3337F75-8180-20B8-9777-00E1FCE99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" name="Picture 3" descr="Structure blanche">
            <a:extLst>
              <a:ext uri="{FF2B5EF4-FFF2-40B4-BE49-F238E27FC236}">
                <a16:creationId xmlns:a16="http://schemas.microsoft.com/office/drawing/2014/main" id="{25557CF3-8EF7-5F57-5408-21BC64F01E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1" r="13873" b="26654"/>
          <a:stretch/>
        </p:blipFill>
        <p:spPr>
          <a:xfrm>
            <a:off x="-1" y="6303630"/>
            <a:ext cx="12192001" cy="554369"/>
          </a:xfrm>
          <a:prstGeom prst="rect">
            <a:avLst/>
          </a:prstGeom>
        </p:spPr>
      </p:pic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51A0F422-60FE-A93D-F24F-D5FB8A6FCC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694310" y="119397"/>
            <a:ext cx="1369725" cy="13657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2F487B06-DEE7-440B-DF95-3F643B1F70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418555" y="1554150"/>
            <a:ext cx="831429" cy="829031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6AD8004-24FD-5879-2AB3-0C6ABBAE29C3}"/>
              </a:ext>
            </a:extLst>
          </p:cNvPr>
          <p:cNvSpPr txBox="1"/>
          <p:nvPr/>
        </p:nvSpPr>
        <p:spPr>
          <a:xfrm>
            <a:off x="11596170" y="63494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2E051C01-01E5-885C-7C13-4E8CAA41B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446" y="201070"/>
            <a:ext cx="9113488" cy="446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3. SÉCURISATION DU SI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7C17DD-B49A-952E-0D6A-588DB5122F8A}"/>
              </a:ext>
            </a:extLst>
          </p:cNvPr>
          <p:cNvSpPr txBox="1"/>
          <p:nvPr/>
        </p:nvSpPr>
        <p:spPr>
          <a:xfrm>
            <a:off x="756269" y="1301556"/>
            <a:ext cx="808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Protection contre les intrusions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673DD8-6B67-7D84-EB88-A8A5F4117637}"/>
              </a:ext>
            </a:extLst>
          </p:cNvPr>
          <p:cNvSpPr txBox="1"/>
          <p:nvPr/>
        </p:nvSpPr>
        <p:spPr>
          <a:xfrm>
            <a:off x="1468219" y="1747486"/>
            <a:ext cx="93521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Cluster de pare-feu Stormshield SN-S Series 320.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Détection et prévention IPS/IDS.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Filtrage interne et externe.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Suivi du trafic (logs).</a:t>
            </a:r>
          </a:p>
          <a:p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Administrateur uniquement par le VLAN « ADMIN »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Ports « 0/1 » ouverts dédiés sur les équipements concernés.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Image 12" descr="Une image contenant capture d’écran, Appareils électroniques, conception&#10;&#10;Le contenu généré par l’IA peut être incorrect.">
            <a:extLst>
              <a:ext uri="{FF2B5EF4-FFF2-40B4-BE49-F238E27FC236}">
                <a16:creationId xmlns:a16="http://schemas.microsoft.com/office/drawing/2014/main" id="{9AD12E4F-33DA-38CD-1A88-FE1788D0D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78" y="2330845"/>
            <a:ext cx="2601520" cy="1463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5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524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6316D1-4618-792F-FBE3-52018BB40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68F34210-FF79-7C5D-8595-89DADFAD7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31ED12B9-9C3D-5184-B9A8-3B495660D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A52C88D-164B-AFEF-69EA-BBAB7382C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BB855960-E2EC-4191-1C2E-BD25168BD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0E12AC79-B90F-6881-40F1-1142E22C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F4AC84D1-6341-40D8-7176-DFD9E646A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804475B8-C8D9-B211-AE37-82F3DD9F36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2263645">
            <a:off x="-967524" y="6061678"/>
            <a:ext cx="2818778" cy="1555301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1A9D5863-11DE-4030-A26A-B6F5AA8970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899084" y="-669041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C324BE1-3B05-5CDC-CFA1-23CEE6A01AC0}"/>
              </a:ext>
            </a:extLst>
          </p:cNvPr>
          <p:cNvSpPr txBox="1"/>
          <p:nvPr/>
        </p:nvSpPr>
        <p:spPr>
          <a:xfrm>
            <a:off x="11597186" y="63122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552D68-481B-B03D-70A6-F97F1D1C090C}"/>
              </a:ext>
            </a:extLst>
          </p:cNvPr>
          <p:cNvSpPr txBox="1"/>
          <p:nvPr/>
        </p:nvSpPr>
        <p:spPr>
          <a:xfrm>
            <a:off x="189315" y="158418"/>
            <a:ext cx="110333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3. SÉCURISATION DU SI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F7E6F87-3DFD-6372-AAC1-908A6F67D232}"/>
              </a:ext>
            </a:extLst>
          </p:cNvPr>
          <p:cNvSpPr txBox="1"/>
          <p:nvPr/>
        </p:nvSpPr>
        <p:spPr>
          <a:xfrm>
            <a:off x="441865" y="1006734"/>
            <a:ext cx="808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Règles de routage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FEFF1F-722F-DAFB-0A42-798BB71EC92F}"/>
              </a:ext>
            </a:extLst>
          </p:cNvPr>
          <p:cNvSpPr txBox="1"/>
          <p:nvPr/>
        </p:nvSpPr>
        <p:spPr>
          <a:xfrm>
            <a:off x="914972" y="1430132"/>
            <a:ext cx="9951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VLAN LAN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ALLOW : 192.168.2.0 to UR-V-DC-001 eq 636 (LDAPS)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ALLOW : 192.168.2.0 to UR-V-DC-001 eq 67 (DHCP)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ALLOW : 192.168.2.0 to UR-V-DC-001 eq 68 (DHCP)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ALLOW : 192.168.2.0 to UR-V-DC-001 eq 53 (DNS)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ALLOW : 192.168.2.0 to UR-V-WW-001 eq 123 (NTP)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ALLOW : 192.168.2.0 to UR-V-ERP-001 eq 443 (HTTPS : ERP et Project) </a:t>
            </a:r>
            <a:endParaRPr lang="fr-FR" u="sn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9C4B701-344B-7061-DB43-69680532697D}"/>
              </a:ext>
            </a:extLst>
          </p:cNvPr>
          <p:cNvSpPr txBox="1"/>
          <p:nvPr/>
        </p:nvSpPr>
        <p:spPr>
          <a:xfrm>
            <a:off x="500677" y="3603093"/>
            <a:ext cx="808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Matrice communication VLAN vers serveurs :</a:t>
            </a:r>
          </a:p>
        </p:txBody>
      </p:sp>
      <p:pic>
        <p:nvPicPr>
          <p:cNvPr id="4" name="Image 3" descr="Une image contenant texte, capture d’écran, carré, Caractère coloré&#10;&#10;Le contenu généré par l’IA peut être incorrect.">
            <a:extLst>
              <a:ext uri="{FF2B5EF4-FFF2-40B4-BE49-F238E27FC236}">
                <a16:creationId xmlns:a16="http://schemas.microsoft.com/office/drawing/2014/main" id="{FEC43059-E10D-FB78-F2CD-E725622CC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45" y="4105341"/>
            <a:ext cx="6029851" cy="2513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11678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F96EAA-7133-A538-A09A-7410B9858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13681679-779B-E03B-BEE4-C477379D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F8876FE4-3B55-B5CE-7A69-14938DE3D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20D123C-5C23-D518-77A8-EF6C4871E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3D44415C-9321-B8A7-B3ED-C73EA6611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8F131486-401A-9681-F315-3AC7A433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2D99CCA4-7731-4FA1-A3B1-AEEBF3EB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01EA1429-026A-3330-B9A6-57DD315C7C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2263645">
            <a:off x="-963628" y="5991042"/>
            <a:ext cx="2818778" cy="1555301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9DF24469-52EE-C576-189D-318BA467C8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899084" y="-669041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2980A2A-66BB-A84E-2061-3761A1153066}"/>
              </a:ext>
            </a:extLst>
          </p:cNvPr>
          <p:cNvSpPr txBox="1"/>
          <p:nvPr/>
        </p:nvSpPr>
        <p:spPr>
          <a:xfrm>
            <a:off x="11589167" y="63295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E619A2-BBC7-0F4C-BBEC-8A05AA7365D9}"/>
              </a:ext>
            </a:extLst>
          </p:cNvPr>
          <p:cNvSpPr txBox="1"/>
          <p:nvPr/>
        </p:nvSpPr>
        <p:spPr>
          <a:xfrm>
            <a:off x="189315" y="158418"/>
            <a:ext cx="110333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3. SÉCURISATION DU SI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5BB1427-CFE4-4475-027A-8E2AF44CE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543" y="1916517"/>
            <a:ext cx="6232297" cy="4291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4FE656D-71C4-FDB4-523A-90FE047B32C7}"/>
              </a:ext>
            </a:extLst>
          </p:cNvPr>
          <p:cNvSpPr txBox="1"/>
          <p:nvPr/>
        </p:nvSpPr>
        <p:spPr>
          <a:xfrm>
            <a:off x="756269" y="1301556"/>
            <a:ext cx="808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Matrice communication VLAN vers ports/protocoles :</a:t>
            </a:r>
          </a:p>
        </p:txBody>
      </p:sp>
    </p:spTree>
    <p:extLst>
      <p:ext uri="{BB962C8B-B14F-4D97-AF65-F5344CB8AC3E}">
        <p14:creationId xmlns:p14="http://schemas.microsoft.com/office/powerpoint/2010/main" val="2150947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A1AC78-07E4-0567-EB10-8F58F71D6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DF1D5883-52EA-D340-011C-473C3BD6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7405A8F-3575-B500-BEC0-6A82C3EFF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5899EE50-D336-8AD6-227D-B098A4210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04E94990-1F29-A24E-FEE6-B07F14789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71DF785B-4485-24AA-CC88-92C09BAB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AB26401F-8816-CBD1-E2D7-08D6EEBB6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5D37D1E6-26D6-D05A-7F5A-176187BE10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4334991">
            <a:off x="-1160992" y="4887063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86175F6C-655B-7ECA-E68B-D089F06A1C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1" r="13873" b="26654"/>
          <a:stretch/>
        </p:blipFill>
        <p:spPr>
          <a:xfrm rot="16200000">
            <a:off x="8376156" y="3019341"/>
            <a:ext cx="6858000" cy="8193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3F7D2E0-80F7-130A-C72D-191CD42EB5B2}"/>
              </a:ext>
            </a:extLst>
          </p:cNvPr>
          <p:cNvSpPr txBox="1"/>
          <p:nvPr/>
        </p:nvSpPr>
        <p:spPr>
          <a:xfrm>
            <a:off x="11564502" y="63040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C71CED7-5C03-1A38-27C0-6D1596D6D18D}"/>
              </a:ext>
            </a:extLst>
          </p:cNvPr>
          <p:cNvSpPr txBox="1"/>
          <p:nvPr/>
        </p:nvSpPr>
        <p:spPr>
          <a:xfrm>
            <a:off x="441864" y="428550"/>
            <a:ext cx="63754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3. SÉCURISATION DU SI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5CC3E3-850C-F419-5B58-8C308AC1F093}"/>
              </a:ext>
            </a:extLst>
          </p:cNvPr>
          <p:cNvSpPr txBox="1"/>
          <p:nvPr/>
        </p:nvSpPr>
        <p:spPr>
          <a:xfrm>
            <a:off x="1559997" y="1572900"/>
            <a:ext cx="8080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Politique de mot de passe :</a:t>
            </a:r>
          </a:p>
          <a:p>
            <a:r>
              <a:rPr lang="fr-FR" sz="2000" dirty="0">
                <a:solidFill>
                  <a:schemeClr val="bg1"/>
                </a:solidFill>
              </a:rPr>
              <a:t>	Recommandation RGPD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24B1594-6453-9C1C-C5B9-E75510718B2A}"/>
              </a:ext>
            </a:extLst>
          </p:cNvPr>
          <p:cNvSpPr txBox="1"/>
          <p:nvPr/>
        </p:nvSpPr>
        <p:spPr>
          <a:xfrm>
            <a:off x="2024398" y="2706638"/>
            <a:ext cx="89583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Création du mot de passe 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Minimum 12 caractères (1 maj, 1 min, 1 chiffre, 1 </a:t>
            </a:r>
            <a:r>
              <a:rPr lang="fr-FR" sz="2000" dirty="0" err="1">
                <a:solidFill>
                  <a:schemeClr val="bg1">
                    <a:lumMod val="95000"/>
                  </a:schemeClr>
                </a:solidFill>
              </a:rPr>
              <a:t>caract</a:t>
            </a: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 spé)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Complexité activité.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Durée de vie du mot de passe 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60 jours maximum</a:t>
            </a:r>
          </a:p>
          <a:p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Non réutilisation des 10 derniers.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Déconnexion automatique de la session après 5min d’inactivité.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Compte bloqué 30min après 5 tentatives de connexion.</a:t>
            </a:r>
            <a:endParaRPr lang="fr-FR" sz="2000" u="sn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Image 10" descr="Une image contenant capture d’écran, Graphique, logo, conception&#10;&#10;Le contenu généré par l’IA peut être incorrect.">
            <a:extLst>
              <a:ext uri="{FF2B5EF4-FFF2-40B4-BE49-F238E27FC236}">
                <a16:creationId xmlns:a16="http://schemas.microsoft.com/office/drawing/2014/main" id="{46D5A06D-4F23-8B19-DC98-28ADC915C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05" y="751715"/>
            <a:ext cx="2563641" cy="1456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5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0614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4399FF-97EB-382C-EC47-E9AA5C77A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0ADAE239-447E-C136-D1D5-F9B8E2D50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F82C8A4-FE18-A8A6-C674-C31776671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80F4ADCB-C49B-23BE-57A5-E33F8BF7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8E04A5C4-3A90-C2B5-0524-87F0A9B70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B01CF73E-6E56-4B46-7926-D66336AB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7CF91E60-6B15-756A-D8EA-B3C1FCB5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E44ACC5C-E6FF-CB7A-6F32-A8840C12A0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207543" y="-444509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D0C9E301-90E5-482C-A15A-9A4AE1B9C9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8909788">
            <a:off x="10305900" y="5678008"/>
            <a:ext cx="2818778" cy="155530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F89AFEC-28D8-EEC4-34B6-D2CE32D4F951}"/>
              </a:ext>
            </a:extLst>
          </p:cNvPr>
          <p:cNvSpPr txBox="1"/>
          <p:nvPr/>
        </p:nvSpPr>
        <p:spPr>
          <a:xfrm>
            <a:off x="11585354" y="634862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8FFAA71B-1C72-76BD-CFBA-1A7150460705}"/>
              </a:ext>
            </a:extLst>
          </p:cNvPr>
          <p:cNvSpPr txBox="1">
            <a:spLocks/>
          </p:cNvSpPr>
          <p:nvPr/>
        </p:nvSpPr>
        <p:spPr>
          <a:xfrm>
            <a:off x="239781" y="288358"/>
            <a:ext cx="9113488" cy="446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3. SÉCURISATION DU SI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3E0779-0F14-1D64-C9B9-4F920FB1B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452" y="4781482"/>
            <a:ext cx="3883194" cy="1191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CAD60B0-AA17-4DF5-CAFB-822BF1C783A7}"/>
              </a:ext>
            </a:extLst>
          </p:cNvPr>
          <p:cNvSpPr txBox="1"/>
          <p:nvPr/>
        </p:nvSpPr>
        <p:spPr>
          <a:xfrm>
            <a:off x="1566755" y="1313979"/>
            <a:ext cx="6633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 dirty="0">
                <a:solidFill>
                  <a:schemeClr val="bg1"/>
                </a:solidFill>
              </a:rPr>
              <a:t>Solution antivirus 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943727-1987-C2AA-B999-4388702385D3}"/>
              </a:ext>
            </a:extLst>
          </p:cNvPr>
          <p:cNvSpPr txBox="1"/>
          <p:nvPr/>
        </p:nvSpPr>
        <p:spPr>
          <a:xfrm>
            <a:off x="2084153" y="5172722"/>
            <a:ext cx="1836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Ressources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4915C43-0C9C-182B-67FB-BA49B2F58702}"/>
              </a:ext>
            </a:extLst>
          </p:cNvPr>
          <p:cNvSpPr txBox="1"/>
          <p:nvPr/>
        </p:nvSpPr>
        <p:spPr>
          <a:xfrm>
            <a:off x="1656207" y="1899288"/>
            <a:ext cx="85113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Sophos Intercept X Advanced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Antivirus, anti-malware, détection comportementale, et prévention des exploitations de vulnérabilités.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Contrôle des données, chiffrement et audit.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Analyses externalisées dans le cloud (certifié).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XDR.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Faible en ressources système.</a:t>
            </a:r>
          </a:p>
          <a:p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Image 14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CA547ECF-6D47-6C61-FF73-5B634DC810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972" y="3393773"/>
            <a:ext cx="2022256" cy="1516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5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111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012332-C69A-BCF7-7595-828008A4F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88113EF3-29C9-D553-A225-5B8999304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FF99BD-C5CA-D75C-EE3B-15DDAEB4D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52090"/>
            <a:ext cx="9583721" cy="668127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Contexte</a:t>
            </a:r>
            <a:endParaRPr lang="fr-FR" sz="3600" dirty="0">
              <a:solidFill>
                <a:schemeClr val="bg1"/>
              </a:solidFill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F086BDC-2034-4753-FEC8-0C466CA68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0BC4D79F-CE1C-C846-5920-D3DBA22346B0}"/>
              </a:ext>
            </a:extLst>
          </p:cNvPr>
          <p:cNvSpPr txBox="1"/>
          <p:nvPr/>
        </p:nvSpPr>
        <p:spPr>
          <a:xfrm>
            <a:off x="829319" y="1802236"/>
            <a:ext cx="8948057" cy="60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Depuis 2014, trois entreprises leaders du domaine de la voie ferrée s’unissent en un groupe national et créent un centre de gestion, UNIRAIL.</a:t>
            </a:r>
            <a:endParaRPr lang="fr-FR" sz="1600" dirty="0">
              <a:solidFill>
                <a:schemeClr val="bg1">
                  <a:lumMod val="9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Structure blanche">
            <a:extLst>
              <a:ext uri="{FF2B5EF4-FFF2-40B4-BE49-F238E27FC236}">
                <a16:creationId xmlns:a16="http://schemas.microsoft.com/office/drawing/2014/main" id="{99BF1762-4107-B569-B169-FE55E111EE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3263635">
            <a:off x="10225631" y="-603910"/>
            <a:ext cx="2818778" cy="1555301"/>
          </a:xfrm>
          <a:prstGeom prst="rect">
            <a:avLst/>
          </a:prstGeom>
        </p:spPr>
      </p:pic>
      <p:pic>
        <p:nvPicPr>
          <p:cNvPr id="4" name="Image 3" descr="Une image contenant dessin, habits, dessin humoristique, chaussures&#10;&#10;Description générée automatiquement">
            <a:extLst>
              <a:ext uri="{FF2B5EF4-FFF2-40B4-BE49-F238E27FC236}">
                <a16:creationId xmlns:a16="http://schemas.microsoft.com/office/drawing/2014/main" id="{D45E7598-DB5D-BFB4-F06D-C9F84DB0E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83" y="3835355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0000" dist="5000" dir="5400000" sy="-100000" algn="bl" rotWithShape="0"/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B355AD4-AAED-CCF6-757F-8BA2B8D896C8}"/>
              </a:ext>
            </a:extLst>
          </p:cNvPr>
          <p:cNvSpPr txBox="1"/>
          <p:nvPr/>
        </p:nvSpPr>
        <p:spPr>
          <a:xfrm>
            <a:off x="829317" y="4436756"/>
            <a:ext cx="8432361" cy="86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fr-FR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L’objet de ce projet concerne l’</a:t>
            </a:r>
            <a:r>
              <a:rPr lang="fr-FR" sz="1600" dirty="0">
                <a:solidFill>
                  <a:schemeClr val="bg1"/>
                </a:solidFill>
              </a:rPr>
              <a:t>étude la mise en place de solution de gestion, de support et de sécurisation du parc informatique</a:t>
            </a:r>
            <a:r>
              <a:rPr lang="fr-FR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fr-FR" sz="1600" u="sng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3" descr="Structure blanche">
            <a:extLst>
              <a:ext uri="{FF2B5EF4-FFF2-40B4-BE49-F238E27FC236}">
                <a16:creationId xmlns:a16="http://schemas.microsoft.com/office/drawing/2014/main" id="{0BF7251F-7F9F-D9FE-1013-FE35FB02B8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4971068" y="123369"/>
            <a:ext cx="1171460" cy="1134241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8" name="Picture 3" descr="Structure blanche">
            <a:extLst>
              <a:ext uri="{FF2B5EF4-FFF2-40B4-BE49-F238E27FC236}">
                <a16:creationId xmlns:a16="http://schemas.microsoft.com/office/drawing/2014/main" id="{220678EF-069D-ECCA-C8DA-25C5512672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6186111" y="701392"/>
            <a:ext cx="675890" cy="654416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C1A0E8-0F1B-B0E6-BE6E-D985939ECA94}"/>
              </a:ext>
            </a:extLst>
          </p:cNvPr>
          <p:cNvSpPr txBox="1"/>
          <p:nvPr/>
        </p:nvSpPr>
        <p:spPr>
          <a:xfrm>
            <a:off x="11716027" y="63585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5B4668-F5DF-1DDE-0987-57DD7A63677C}"/>
              </a:ext>
            </a:extLst>
          </p:cNvPr>
          <p:cNvSpPr txBox="1"/>
          <p:nvPr/>
        </p:nvSpPr>
        <p:spPr>
          <a:xfrm>
            <a:off x="829319" y="2553316"/>
            <a:ext cx="8948057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AFRAIL couvre l’entretien des voies ferrées du réseau français de chemin de fer.</a:t>
            </a:r>
            <a:endParaRPr lang="fr-FR" sz="1600" dirty="0">
              <a:solidFill>
                <a:schemeClr val="bg1">
                  <a:lumMod val="9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89E5C7-E29D-48FD-7952-9E5D4D601531}"/>
              </a:ext>
            </a:extLst>
          </p:cNvPr>
          <p:cNvSpPr txBox="1"/>
          <p:nvPr/>
        </p:nvSpPr>
        <p:spPr>
          <a:xfrm>
            <a:off x="829317" y="2860593"/>
            <a:ext cx="8948057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SPRAIL est spécialisé dans la soudure ferroviaire.</a:t>
            </a:r>
            <a:endParaRPr lang="fr-FR" sz="1600" dirty="0">
              <a:solidFill>
                <a:schemeClr val="bg1">
                  <a:lumMod val="9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914F35-CEEA-2833-951B-70E12127235C}"/>
              </a:ext>
            </a:extLst>
          </p:cNvPr>
          <p:cNvSpPr txBox="1"/>
          <p:nvPr/>
        </p:nvSpPr>
        <p:spPr>
          <a:xfrm>
            <a:off x="829317" y="3200238"/>
            <a:ext cx="8948057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TPRAIL englobe la création et le renouvellement des ballasts sur l’ensemble du territoire.</a:t>
            </a:r>
            <a:endParaRPr lang="fr-FR" sz="1600" dirty="0">
              <a:solidFill>
                <a:schemeClr val="bg1">
                  <a:lumMod val="9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03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6ACB8-9211-B8E9-BCB5-633F454CA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0DBEC293-B441-B5A8-A4F9-D1C0D780A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raphic 17">
            <a:extLst>
              <a:ext uri="{FF2B5EF4-FFF2-40B4-BE49-F238E27FC236}">
                <a16:creationId xmlns:a16="http://schemas.microsoft.com/office/drawing/2014/main" id="{AFC227BC-75BF-26C9-1D1E-B4E5FEA1A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68F945B-7418-74D0-A3A6-4140BF65F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raphic 21">
            <a:extLst>
              <a:ext uri="{FF2B5EF4-FFF2-40B4-BE49-F238E27FC236}">
                <a16:creationId xmlns:a16="http://schemas.microsoft.com/office/drawing/2014/main" id="{29C7EEFF-7021-7E69-2713-6E1BDD061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3" descr="Structure blanche">
            <a:extLst>
              <a:ext uri="{FF2B5EF4-FFF2-40B4-BE49-F238E27FC236}">
                <a16:creationId xmlns:a16="http://schemas.microsoft.com/office/drawing/2014/main" id="{1839F239-EF45-0813-9B03-02189F16ED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9237368">
            <a:off x="10172162" y="5816006"/>
            <a:ext cx="2818778" cy="1555301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E4362B8B-C586-D5D5-EDEA-345F85785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l="51" r="25700" b="1"/>
          <a:stretch/>
        </p:blipFill>
        <p:spPr>
          <a:xfrm rot="14931792">
            <a:off x="-362117" y="-244905"/>
            <a:ext cx="1806092" cy="1748709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C8CA267-7E94-FC3C-A06F-DA877FA78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3" y="2205566"/>
            <a:ext cx="4100636" cy="2733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5000" dist="5000" dir="5400000" sy="-100000" algn="bl" rotWithShape="0"/>
            <a:softEdge rad="2540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15E9103-2A4C-25FA-1855-A06E0669DBD3}"/>
              </a:ext>
            </a:extLst>
          </p:cNvPr>
          <p:cNvSpPr txBox="1"/>
          <p:nvPr/>
        </p:nvSpPr>
        <p:spPr>
          <a:xfrm>
            <a:off x="5984589" y="2572171"/>
            <a:ext cx="6455924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3800" dirty="0">
                <a:solidFill>
                  <a:schemeClr val="bg1"/>
                </a:solidFill>
                <a:latin typeface="Aptos Display" panose="020B0004020202020204" pitchFamily="34" charset="0"/>
              </a:rPr>
              <a:t>MERCI POUR </a:t>
            </a:r>
          </a:p>
          <a:p>
            <a:pPr algn="l">
              <a:spcAft>
                <a:spcPts val="600"/>
              </a:spcAft>
            </a:pPr>
            <a:r>
              <a:rPr lang="fr-FR" sz="3800" dirty="0">
                <a:solidFill>
                  <a:schemeClr val="bg1"/>
                </a:solidFill>
                <a:latin typeface="Aptos Display" panose="020B0004020202020204" pitchFamily="34" charset="0"/>
              </a:rPr>
              <a:t>VOTRE ATTENTION </a:t>
            </a:r>
          </a:p>
          <a:p>
            <a:pPr algn="l">
              <a:spcAft>
                <a:spcPts val="600"/>
              </a:spcAft>
            </a:pPr>
            <a:r>
              <a:rPr lang="fr-FR" sz="3800" dirty="0">
                <a:solidFill>
                  <a:schemeClr val="bg1"/>
                </a:solidFill>
                <a:latin typeface="Aptos Display" panose="020B0004020202020204" pitchFamily="34" charset="0"/>
              </a:rPr>
              <a:t>ET VOTRE ECOUTE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5BCC2B4-1538-D8A1-0A87-BD96ECF36F76}"/>
              </a:ext>
            </a:extLst>
          </p:cNvPr>
          <p:cNvSpPr txBox="1"/>
          <p:nvPr/>
        </p:nvSpPr>
        <p:spPr>
          <a:xfrm>
            <a:off x="11596084" y="63198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6176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AC2CF0-A6F8-1756-8460-E40827783E13}"/>
              </a:ext>
            </a:extLst>
          </p:cNvPr>
          <p:cNvSpPr txBox="1"/>
          <p:nvPr/>
        </p:nvSpPr>
        <p:spPr>
          <a:xfrm>
            <a:off x="4036396" y="307678"/>
            <a:ext cx="844150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4400" dirty="0">
                <a:solidFill>
                  <a:schemeClr val="bg1"/>
                </a:solidFill>
                <a:latin typeface="Aptos Display" panose="020B0004020202020204" pitchFamily="34" charset="0"/>
              </a:rPr>
              <a:t>SOMMAIRE</a:t>
            </a:r>
          </a:p>
        </p:txBody>
      </p:sp>
      <p:pic>
        <p:nvPicPr>
          <p:cNvPr id="5" name="Image 4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A0E433A1-6A7D-12F2-3F61-EC219C23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70" y="2423774"/>
            <a:ext cx="4011930" cy="267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Structure blanche">
            <a:extLst>
              <a:ext uri="{FF2B5EF4-FFF2-40B4-BE49-F238E27FC236}">
                <a16:creationId xmlns:a16="http://schemas.microsoft.com/office/drawing/2014/main" id="{E8AD630B-2313-C1DE-C084-6632BEFF1D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9237368">
            <a:off x="10172162" y="5816006"/>
            <a:ext cx="2818778" cy="1555301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A0314D8B-C2D9-7734-E802-0C5B01AB36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4931792">
            <a:off x="-362117" y="-244905"/>
            <a:ext cx="1806092" cy="1748709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649E004-67FB-E682-5AEE-34569CAD76A2}"/>
              </a:ext>
            </a:extLst>
          </p:cNvPr>
          <p:cNvSpPr txBox="1"/>
          <p:nvPr/>
        </p:nvSpPr>
        <p:spPr>
          <a:xfrm>
            <a:off x="6047559" y="2646680"/>
            <a:ext cx="458654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ASSURER LA MAINTENANCE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GARANTIR LA CONTINUITÉ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S</a:t>
            </a:r>
            <a:r>
              <a:rPr lang="fr-FR" sz="2000" dirty="0">
                <a:solidFill>
                  <a:schemeClr val="bg1"/>
                </a:solidFill>
              </a:rPr>
              <a:t>É</a:t>
            </a:r>
            <a:r>
              <a:rPr lang="fr-FR" sz="2000" dirty="0">
                <a:solidFill>
                  <a:schemeClr val="bg1"/>
                </a:solidFill>
                <a:latin typeface="+mj-lt"/>
              </a:rPr>
              <a:t>CURISER LES ACCÈS</a:t>
            </a:r>
          </a:p>
          <a:p>
            <a:r>
              <a:rPr lang="fr-FR" dirty="0"/>
              <a:t> </a:t>
            </a: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Tx/>
              <a:buChar char="-"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98E26F-27D6-B248-B925-AF8F60E2473A}"/>
              </a:ext>
            </a:extLst>
          </p:cNvPr>
          <p:cNvSpPr txBox="1"/>
          <p:nvPr/>
        </p:nvSpPr>
        <p:spPr>
          <a:xfrm>
            <a:off x="11718297" y="63771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7654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79C60ED7-11F7-478C-AC8E-0865FABDA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132" y="19845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1. ASSURER LA MAINTENANCE du SI</a:t>
            </a:r>
            <a:endParaRPr lang="fr-FR" sz="3600" u="sng" dirty="0">
              <a:solidFill>
                <a:schemeClr val="bg1"/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237B5BC0-F4E3-46EA-5131-2BE878A937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14214" b="38590"/>
          <a:stretch/>
        </p:blipFill>
        <p:spPr>
          <a:xfrm>
            <a:off x="8878" y="6303630"/>
            <a:ext cx="12192000" cy="554370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D4ECBC77-418B-F7A2-ED02-78E10CC0CE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3072633">
            <a:off x="10125466" y="-544728"/>
            <a:ext cx="2818778" cy="15553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7B4A9EE-65A5-46C2-F7C2-E8D286FEE54A}"/>
              </a:ext>
            </a:extLst>
          </p:cNvPr>
          <p:cNvSpPr txBox="1"/>
          <p:nvPr/>
        </p:nvSpPr>
        <p:spPr>
          <a:xfrm>
            <a:off x="11761231" y="63788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56BDD-5891-E449-27DE-0E2A6C8ED048}"/>
              </a:ext>
            </a:extLst>
          </p:cNvPr>
          <p:cNvSpPr/>
          <p:nvPr/>
        </p:nvSpPr>
        <p:spPr>
          <a:xfrm>
            <a:off x="3238816" y="996627"/>
            <a:ext cx="1408143" cy="66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Graphique, Police, logo, graphisme&#10;&#10;Le contenu généré par l’IA peut être incorrect.">
            <a:extLst>
              <a:ext uri="{FF2B5EF4-FFF2-40B4-BE49-F238E27FC236}">
                <a16:creationId xmlns:a16="http://schemas.microsoft.com/office/drawing/2014/main" id="{290978A8-60A9-769B-FA48-B253D86F8C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60" y="1109562"/>
            <a:ext cx="1200617" cy="510957"/>
          </a:xfrm>
          <a:prstGeom prst="rect">
            <a:avLst/>
          </a:prstGeom>
        </p:spPr>
      </p:pic>
      <p:pic>
        <p:nvPicPr>
          <p:cNvPr id="1026" name="Picture 2" descr="Aider en fournissant un support pour le système de billetterie otrs">
            <a:extLst>
              <a:ext uri="{FF2B5EF4-FFF2-40B4-BE49-F238E27FC236}">
                <a16:creationId xmlns:a16="http://schemas.microsoft.com/office/drawing/2014/main" id="{88063744-7D36-8D2C-93B4-8448732D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02" y="996627"/>
            <a:ext cx="1412768" cy="66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BFBF490-87F7-652E-73D9-264FF6D45D6C}"/>
              </a:ext>
            </a:extLst>
          </p:cNvPr>
          <p:cNvCxnSpPr>
            <a:cxnSpLocks/>
          </p:cNvCxnSpPr>
          <p:nvPr/>
        </p:nvCxnSpPr>
        <p:spPr>
          <a:xfrm flipH="1">
            <a:off x="4836435" y="1007448"/>
            <a:ext cx="174814" cy="669006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B9B2F342-B3BF-39A7-D5B6-AC8C19CA0712}"/>
              </a:ext>
            </a:extLst>
          </p:cNvPr>
          <p:cNvSpPr txBox="1"/>
          <p:nvPr/>
        </p:nvSpPr>
        <p:spPr>
          <a:xfrm>
            <a:off x="402501" y="1129053"/>
            <a:ext cx="7149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Solutions ticketing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91A175-C730-4AB9-3DA3-A7E940779F1B}"/>
              </a:ext>
            </a:extLst>
          </p:cNvPr>
          <p:cNvSpPr txBox="1"/>
          <p:nvPr/>
        </p:nvSpPr>
        <p:spPr>
          <a:xfrm>
            <a:off x="1872605" y="5295764"/>
            <a:ext cx="1788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Ressources 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957AB1D-A71F-4128-CCE3-920D9277A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1066" y="5190171"/>
            <a:ext cx="7544810" cy="671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pic>
        <p:nvPicPr>
          <p:cNvPr id="31" name="Image 30" descr="Une image contenant symbole, logo, Graphique, Police&#10;&#10;Le contenu généré par l’IA peut être incorrect.">
            <a:extLst>
              <a:ext uri="{FF2B5EF4-FFF2-40B4-BE49-F238E27FC236}">
                <a16:creationId xmlns:a16="http://schemas.microsoft.com/office/drawing/2014/main" id="{86A57FE9-D1F2-DB93-D73E-8FE8333D80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75" y="1007448"/>
            <a:ext cx="700517" cy="651313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D506427-89EA-39DE-4A41-7AAB59847142}"/>
              </a:ext>
            </a:extLst>
          </p:cNvPr>
          <p:cNvCxnSpPr>
            <a:cxnSpLocks/>
          </p:cNvCxnSpPr>
          <p:nvPr/>
        </p:nvCxnSpPr>
        <p:spPr>
          <a:xfrm flipH="1">
            <a:off x="6852386" y="996627"/>
            <a:ext cx="174814" cy="669006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F0DAF4AD-F69B-1446-4EBD-B5A9AB16D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771349"/>
              </p:ext>
            </p:extLst>
          </p:nvPr>
        </p:nvGraphicFramePr>
        <p:xfrm>
          <a:off x="462677" y="1949108"/>
          <a:ext cx="836856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560">
                  <a:extLst>
                    <a:ext uri="{9D8B030D-6E8A-4147-A177-3AD203B41FA5}">
                      <a16:colId xmlns:a16="http://schemas.microsoft.com/office/drawing/2014/main" val="2070642322"/>
                    </a:ext>
                  </a:extLst>
                </a:gridCol>
                <a:gridCol w="2570671">
                  <a:extLst>
                    <a:ext uri="{9D8B030D-6E8A-4147-A177-3AD203B41FA5}">
                      <a16:colId xmlns:a16="http://schemas.microsoft.com/office/drawing/2014/main" val="1233669190"/>
                    </a:ext>
                  </a:extLst>
                </a:gridCol>
                <a:gridCol w="2216989">
                  <a:extLst>
                    <a:ext uri="{9D8B030D-6E8A-4147-A177-3AD203B41FA5}">
                      <a16:colId xmlns:a16="http://schemas.microsoft.com/office/drawing/2014/main" val="3701059091"/>
                    </a:ext>
                  </a:extLst>
                </a:gridCol>
                <a:gridCol w="1676344">
                  <a:extLst>
                    <a:ext uri="{9D8B030D-6E8A-4147-A177-3AD203B41FA5}">
                      <a16:colId xmlns:a16="http://schemas.microsoft.com/office/drawing/2014/main" val="2362477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Critères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GLPI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OTRS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Freshdesk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5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Hébergement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Cloud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13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Open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Open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SaaS (Cloud)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414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Modularité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Limité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60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Gestion de parc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087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Intégrité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LDAP, GLPI 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 LDAP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7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Non, communauté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Non, communauté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133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3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79C60ED7-11F7-478C-AC8E-0865FABDA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827" y="60960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1. ASSURER LA MAINTENANCE du SI</a:t>
            </a:r>
            <a:endParaRPr lang="fr-FR" sz="3600" b="0" dirty="0">
              <a:solidFill>
                <a:schemeClr val="bg1">
                  <a:lumMod val="95000"/>
                </a:schemeClr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F8949869-699C-1D29-A4C9-B60809C959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2263645">
            <a:off x="-1032075" y="6218328"/>
            <a:ext cx="2818778" cy="1555301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A111D825-6129-AB24-CB9D-6A5948E2F4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899084" y="-669041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B527F68-2892-089F-DB65-8426B3991C51}"/>
              </a:ext>
            </a:extLst>
          </p:cNvPr>
          <p:cNvSpPr txBox="1"/>
          <p:nvPr/>
        </p:nvSpPr>
        <p:spPr>
          <a:xfrm>
            <a:off x="11714369" y="63467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1CFDD6B-A661-A7E7-62C0-2C5D9564E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20" y="1656857"/>
            <a:ext cx="5928595" cy="1646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F0660B-3DFD-8E9D-48F8-F459F6029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045" y="4250732"/>
            <a:ext cx="7917909" cy="1578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4F8D738-F9E1-CCEB-AA6D-198030BC46FF}"/>
              </a:ext>
            </a:extLst>
          </p:cNvPr>
          <p:cNvSpPr txBox="1"/>
          <p:nvPr/>
        </p:nvSpPr>
        <p:spPr>
          <a:xfrm>
            <a:off x="448760" y="1212831"/>
            <a:ext cx="772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Matrice priorité/impact des incidents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781E659-024B-8578-AD58-D4DCC90F2799}"/>
              </a:ext>
            </a:extLst>
          </p:cNvPr>
          <p:cNvSpPr txBox="1"/>
          <p:nvPr/>
        </p:nvSpPr>
        <p:spPr>
          <a:xfrm>
            <a:off x="2076277" y="3824447"/>
            <a:ext cx="772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Responsabilité et délais de maintenance :</a:t>
            </a:r>
          </a:p>
        </p:txBody>
      </p:sp>
    </p:spTree>
    <p:extLst>
      <p:ext uri="{BB962C8B-B14F-4D97-AF65-F5344CB8AC3E}">
        <p14:creationId xmlns:p14="http://schemas.microsoft.com/office/powerpoint/2010/main" val="344803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2008E4-E6D1-FD6F-1301-44C1E2E2D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4CD879B-9492-9C66-EBC7-E92A405BB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D527AA45-8816-8138-82B5-ECD9DA320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A12A66-4AE3-057F-EA2A-1238F4226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827" y="60960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1. ASSURER LA MAINTENANCE du SI</a:t>
            </a:r>
            <a:endParaRPr lang="fr-FR" sz="3600" b="0" dirty="0">
              <a:solidFill>
                <a:schemeClr val="bg1">
                  <a:lumMod val="95000"/>
                </a:schemeClr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50F6E9B-AD28-A5BF-3907-AFDB443DC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4D8F92BB-2565-2D35-1604-7C92EE2A1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5D7A0CE4-E94D-CF45-CDD8-E631EE673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91FFED2F-B1DC-406D-7FBC-05F06070C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B19988D9-7549-3075-3203-59A32FEF01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2263645">
            <a:off x="-1032075" y="6218328"/>
            <a:ext cx="2818778" cy="1555301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2A102A24-1B38-D534-B3E9-5733212F79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899084" y="-669041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5FDFD74-7653-22D2-5452-D452882E9C1B}"/>
              </a:ext>
            </a:extLst>
          </p:cNvPr>
          <p:cNvSpPr txBox="1"/>
          <p:nvPr/>
        </p:nvSpPr>
        <p:spPr>
          <a:xfrm>
            <a:off x="11686502" y="63381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21735AC-3236-378D-399B-1EEE4A19E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92592"/>
              </p:ext>
            </p:extLst>
          </p:nvPr>
        </p:nvGraphicFramePr>
        <p:xfrm>
          <a:off x="836770" y="2192308"/>
          <a:ext cx="10004535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122">
                  <a:extLst>
                    <a:ext uri="{9D8B030D-6E8A-4147-A177-3AD203B41FA5}">
                      <a16:colId xmlns:a16="http://schemas.microsoft.com/office/drawing/2014/main" val="1850321108"/>
                    </a:ext>
                  </a:extLst>
                </a:gridCol>
                <a:gridCol w="1992702">
                  <a:extLst>
                    <a:ext uri="{9D8B030D-6E8A-4147-A177-3AD203B41FA5}">
                      <a16:colId xmlns:a16="http://schemas.microsoft.com/office/drawing/2014/main" val="407698147"/>
                    </a:ext>
                  </a:extLst>
                </a:gridCol>
                <a:gridCol w="3191774">
                  <a:extLst>
                    <a:ext uri="{9D8B030D-6E8A-4147-A177-3AD203B41FA5}">
                      <a16:colId xmlns:a16="http://schemas.microsoft.com/office/drawing/2014/main" val="61686030"/>
                    </a:ext>
                  </a:extLst>
                </a:gridCol>
                <a:gridCol w="1759789">
                  <a:extLst>
                    <a:ext uri="{9D8B030D-6E8A-4147-A177-3AD203B41FA5}">
                      <a16:colId xmlns:a16="http://schemas.microsoft.com/office/drawing/2014/main" val="3261000441"/>
                    </a:ext>
                  </a:extLst>
                </a:gridCol>
                <a:gridCol w="897148">
                  <a:extLst>
                    <a:ext uri="{9D8B030D-6E8A-4147-A177-3AD203B41FA5}">
                      <a16:colId xmlns:a16="http://schemas.microsoft.com/office/drawing/2014/main" val="1164183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500" dirty="0"/>
                        <a:t>Tâche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Fréquence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Responsabilité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Criticité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296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dirty="0"/>
                        <a:t>Mise à jour OS et logiciels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err="1"/>
                        <a:t>Hedbo</a:t>
                      </a:r>
                      <a:r>
                        <a:rPr lang="fr-FR" sz="1500" dirty="0"/>
                        <a:t>/mens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Correction failles sécu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ASR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55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dirty="0"/>
                        <a:t>Sauvegardes automatiques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err="1"/>
                        <a:t>Quot</a:t>
                      </a:r>
                      <a:r>
                        <a:rPr lang="fr-FR" sz="1500" dirty="0"/>
                        <a:t> incrémentielle</a:t>
                      </a:r>
                      <a:br>
                        <a:rPr lang="fr-FR" sz="1500" dirty="0"/>
                      </a:br>
                      <a:r>
                        <a:rPr lang="fr-FR" sz="1500" dirty="0" err="1"/>
                        <a:t>Heb</a:t>
                      </a:r>
                      <a:r>
                        <a:rPr lang="fr-FR" sz="1500" dirty="0"/>
                        <a:t> complète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Sauvegarde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ASR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761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dirty="0"/>
                        <a:t>Supervision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err="1"/>
                        <a:t>Quot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Alertes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ASR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215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dirty="0"/>
                        <a:t>Contrôle des logs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err="1"/>
                        <a:t>Quot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Intégrité des sauvegardes et fonctionnement du trafic réseau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ASR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309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dirty="0"/>
                        <a:t>Support informatique (tickets)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err="1"/>
                        <a:t>Quot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Support informatique utilisateurs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ASR + prestation support 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199199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E851445E-890C-1782-68AA-68211C5F0D22}"/>
              </a:ext>
            </a:extLst>
          </p:cNvPr>
          <p:cNvSpPr txBox="1"/>
          <p:nvPr/>
        </p:nvSpPr>
        <p:spPr>
          <a:xfrm>
            <a:off x="733382" y="1487265"/>
            <a:ext cx="772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Plan de maintenance préventif :</a:t>
            </a:r>
          </a:p>
        </p:txBody>
      </p:sp>
    </p:spTree>
    <p:extLst>
      <p:ext uri="{BB962C8B-B14F-4D97-AF65-F5344CB8AC3E}">
        <p14:creationId xmlns:p14="http://schemas.microsoft.com/office/powerpoint/2010/main" val="254868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71AB1F-5D46-FB1D-3E97-B9ACC4941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EA1BB082-6705-810F-8D23-41B24C6AA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822A68AD-CFFC-BE70-659D-5C909E0D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7FB6DE-E8C5-084C-D198-009365E67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827" y="60960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1. ASSURER LA MAINTENANCE du SI</a:t>
            </a:r>
            <a:endParaRPr lang="fr-FR" sz="3600" b="0" dirty="0">
              <a:solidFill>
                <a:schemeClr val="bg1">
                  <a:lumMod val="95000"/>
                </a:schemeClr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34F7B55-8062-9141-90D2-2EC03E4FE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06CEA571-A652-D01C-FCF4-6291A7A0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CEE543F7-7431-1349-B077-9C30FE99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AB340B0B-24F4-FE3D-362E-6E4AE07D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D99C2346-DFB0-9A55-5CA5-734F214857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2263645">
            <a:off x="-1032075" y="6218328"/>
            <a:ext cx="2818778" cy="1555301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30830953-D68A-97A4-3758-C4B121CB29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899084" y="-669041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ED61239-5908-9A7B-F105-F62E9C11AE47}"/>
              </a:ext>
            </a:extLst>
          </p:cNvPr>
          <p:cNvSpPr txBox="1"/>
          <p:nvPr/>
        </p:nvSpPr>
        <p:spPr>
          <a:xfrm>
            <a:off x="11703754" y="63640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7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9C64093-4C94-D9B0-5863-7E4D71114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52277"/>
              </p:ext>
            </p:extLst>
          </p:nvPr>
        </p:nvGraphicFramePr>
        <p:xfrm>
          <a:off x="818314" y="2182270"/>
          <a:ext cx="10004535" cy="2620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848">
                  <a:extLst>
                    <a:ext uri="{9D8B030D-6E8A-4147-A177-3AD203B41FA5}">
                      <a16:colId xmlns:a16="http://schemas.microsoft.com/office/drawing/2014/main" val="1850321108"/>
                    </a:ext>
                  </a:extLst>
                </a:gridCol>
                <a:gridCol w="2165230">
                  <a:extLst>
                    <a:ext uri="{9D8B030D-6E8A-4147-A177-3AD203B41FA5}">
                      <a16:colId xmlns:a16="http://schemas.microsoft.com/office/drawing/2014/main" val="407698147"/>
                    </a:ext>
                  </a:extLst>
                </a:gridCol>
                <a:gridCol w="3157268">
                  <a:extLst>
                    <a:ext uri="{9D8B030D-6E8A-4147-A177-3AD203B41FA5}">
                      <a16:colId xmlns:a16="http://schemas.microsoft.com/office/drawing/2014/main" val="61686030"/>
                    </a:ext>
                  </a:extLst>
                </a:gridCol>
                <a:gridCol w="1611041">
                  <a:extLst>
                    <a:ext uri="{9D8B030D-6E8A-4147-A177-3AD203B41FA5}">
                      <a16:colId xmlns:a16="http://schemas.microsoft.com/office/drawing/2014/main" val="3261000441"/>
                    </a:ext>
                  </a:extLst>
                </a:gridCol>
                <a:gridCol w="897148">
                  <a:extLst>
                    <a:ext uri="{9D8B030D-6E8A-4147-A177-3AD203B41FA5}">
                      <a16:colId xmlns:a16="http://schemas.microsoft.com/office/drawing/2014/main" val="1164183237"/>
                    </a:ext>
                  </a:extLst>
                </a:gridCol>
              </a:tblGrid>
              <a:tr h="375037">
                <a:tc>
                  <a:txBody>
                    <a:bodyPr/>
                    <a:lstStyle/>
                    <a:p>
                      <a:r>
                        <a:rPr lang="fr-FR" sz="1500" dirty="0"/>
                        <a:t>Tâche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Fréquence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Responsabilité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Criticité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296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dirty="0"/>
                        <a:t>Intrusion ou cyberattaque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Détection -1h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Isolation cible, vérification infra, contact autorité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ASR, DT, 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55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dirty="0"/>
                        <a:t>Panne serveur/service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Remise en service -4h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Détection alertes, remise sous 1j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ASR, 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761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dirty="0"/>
                        <a:t>Saturation stockage baie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Détection -1j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Nettoyage, ajout volumes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ASR, 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215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dirty="0"/>
                        <a:t>Saturation performance système/réseau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Détection -1j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Révision priorités flux, mise à niveau matériels/programmes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ASR, 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30957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35A283DD-C016-14CB-58BC-1C392F903474}"/>
              </a:ext>
            </a:extLst>
          </p:cNvPr>
          <p:cNvSpPr txBox="1"/>
          <p:nvPr/>
        </p:nvSpPr>
        <p:spPr>
          <a:xfrm>
            <a:off x="733382" y="1539582"/>
            <a:ext cx="772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Plan de maintenance correctif :</a:t>
            </a:r>
          </a:p>
        </p:txBody>
      </p:sp>
    </p:spTree>
    <p:extLst>
      <p:ext uri="{BB962C8B-B14F-4D97-AF65-F5344CB8AC3E}">
        <p14:creationId xmlns:p14="http://schemas.microsoft.com/office/powerpoint/2010/main" val="124385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2853D8-38EE-A90B-05E9-9D7B53D85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4E3ED0-9F21-5632-698E-106E02480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275" y="271920"/>
            <a:ext cx="9583721" cy="686849"/>
          </a:xfrm>
        </p:spPr>
        <p:txBody>
          <a:bodyPr anchor="b">
            <a:no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1. ASSURER LA MAINTENANCE du SI</a:t>
            </a:r>
            <a:endParaRPr lang="fr-FR" sz="3600" b="0" dirty="0">
              <a:solidFill>
                <a:schemeClr val="bg1">
                  <a:lumMod val="95000"/>
                </a:schemeClr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Structure blanche">
            <a:extLst>
              <a:ext uri="{FF2B5EF4-FFF2-40B4-BE49-F238E27FC236}">
                <a16:creationId xmlns:a16="http://schemas.microsoft.com/office/drawing/2014/main" id="{05286281-CA01-5132-B2F1-FE8A3F7CBB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463076" y="-963455"/>
            <a:ext cx="2691302" cy="260579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1" name="Picture 3" descr="Structure blanche">
            <a:extLst>
              <a:ext uri="{FF2B5EF4-FFF2-40B4-BE49-F238E27FC236}">
                <a16:creationId xmlns:a16="http://schemas.microsoft.com/office/drawing/2014/main" id="{69BCCF81-DF72-F78E-1496-E0152E4149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7477284">
            <a:off x="8723741" y="-575618"/>
            <a:ext cx="1467242" cy="142062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8DB843-3F8F-A950-E779-28B46CE817FA}"/>
              </a:ext>
            </a:extLst>
          </p:cNvPr>
          <p:cNvSpPr txBox="1"/>
          <p:nvPr/>
        </p:nvSpPr>
        <p:spPr>
          <a:xfrm>
            <a:off x="11726000" y="63815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5" name="Image 4" descr="Une image contenant Police, Graphique, logo, texte&#10;&#10;Le contenu généré par l’IA peut être incorrect.">
            <a:extLst>
              <a:ext uri="{FF2B5EF4-FFF2-40B4-BE49-F238E27FC236}">
                <a16:creationId xmlns:a16="http://schemas.microsoft.com/office/drawing/2014/main" id="{472DF050-DBF1-75C1-8758-E37E9E5CF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16" y="1156359"/>
            <a:ext cx="1235611" cy="3237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6ABDC3-1BCB-905C-E6B1-E28FB028AC01}"/>
              </a:ext>
            </a:extLst>
          </p:cNvPr>
          <p:cNvSpPr/>
          <p:nvPr/>
        </p:nvSpPr>
        <p:spPr>
          <a:xfrm>
            <a:off x="5848506" y="1017104"/>
            <a:ext cx="1376203" cy="629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24F8ABB2-1D00-FCC5-9520-6D05ACB393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46" y="958769"/>
            <a:ext cx="1313763" cy="630606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11B9B77-9EA8-945F-8556-B28C49BF8A59}"/>
              </a:ext>
            </a:extLst>
          </p:cNvPr>
          <p:cNvCxnSpPr>
            <a:cxnSpLocks/>
          </p:cNvCxnSpPr>
          <p:nvPr/>
        </p:nvCxnSpPr>
        <p:spPr>
          <a:xfrm flipH="1">
            <a:off x="5519591" y="1042055"/>
            <a:ext cx="174551" cy="569396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4E75AC26-0DB0-EF4C-5420-25C5C5197A7C}"/>
              </a:ext>
            </a:extLst>
          </p:cNvPr>
          <p:cNvSpPr txBox="1"/>
          <p:nvPr/>
        </p:nvSpPr>
        <p:spPr>
          <a:xfrm>
            <a:off x="535707" y="1109542"/>
            <a:ext cx="334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Solutions de supervision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F5451C8-342C-9310-406C-596C5105257F}"/>
              </a:ext>
            </a:extLst>
          </p:cNvPr>
          <p:cNvSpPr txBox="1"/>
          <p:nvPr/>
        </p:nvSpPr>
        <p:spPr>
          <a:xfrm>
            <a:off x="2293317" y="5574644"/>
            <a:ext cx="1836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Ressources :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DA95BD0-3885-2EF7-B2BE-BAC7CA6E3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336" y="5438773"/>
            <a:ext cx="7146071" cy="671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8E6C0AC-B4EE-50AD-5BB4-CD5A33FD9A67}"/>
              </a:ext>
            </a:extLst>
          </p:cNvPr>
          <p:cNvCxnSpPr>
            <a:cxnSpLocks/>
          </p:cNvCxnSpPr>
          <p:nvPr/>
        </p:nvCxnSpPr>
        <p:spPr>
          <a:xfrm flipH="1">
            <a:off x="7379073" y="1052855"/>
            <a:ext cx="174551" cy="569396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Image 17" descr="Une image contenant texte, Police, Graphique, blanc&#10;&#10;Le contenu généré par l’IA peut être incorrect.">
            <a:extLst>
              <a:ext uri="{FF2B5EF4-FFF2-40B4-BE49-F238E27FC236}">
                <a16:creationId xmlns:a16="http://schemas.microsoft.com/office/drawing/2014/main" id="{7801ECD4-D126-61EC-669F-578B1D4E2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3" r="19466" b="15321"/>
          <a:stretch>
            <a:fillRect/>
          </a:stretch>
        </p:blipFill>
        <p:spPr>
          <a:xfrm>
            <a:off x="7752808" y="1076604"/>
            <a:ext cx="1292612" cy="481081"/>
          </a:xfrm>
          <a:prstGeom prst="rect">
            <a:avLst/>
          </a:prstGeom>
        </p:spPr>
      </p:pic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5517B17E-F1C5-95EC-C5C3-A506C2369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382"/>
              </p:ext>
            </p:extLst>
          </p:nvPr>
        </p:nvGraphicFramePr>
        <p:xfrm>
          <a:off x="674390" y="1819841"/>
          <a:ext cx="891349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628">
                  <a:extLst>
                    <a:ext uri="{9D8B030D-6E8A-4147-A177-3AD203B41FA5}">
                      <a16:colId xmlns:a16="http://schemas.microsoft.com/office/drawing/2014/main" val="2070642322"/>
                    </a:ext>
                  </a:extLst>
                </a:gridCol>
                <a:gridCol w="2818701">
                  <a:extLst>
                    <a:ext uri="{9D8B030D-6E8A-4147-A177-3AD203B41FA5}">
                      <a16:colId xmlns:a16="http://schemas.microsoft.com/office/drawing/2014/main" val="1233669190"/>
                    </a:ext>
                  </a:extLst>
                </a:gridCol>
                <a:gridCol w="2358660">
                  <a:extLst>
                    <a:ext uri="{9D8B030D-6E8A-4147-A177-3AD203B41FA5}">
                      <a16:colId xmlns:a16="http://schemas.microsoft.com/office/drawing/2014/main" val="3701059091"/>
                    </a:ext>
                  </a:extLst>
                </a:gridCol>
                <a:gridCol w="1785501">
                  <a:extLst>
                    <a:ext uri="{9D8B030D-6E8A-4147-A177-3AD203B41FA5}">
                      <a16:colId xmlns:a16="http://schemas.microsoft.com/office/drawing/2014/main" val="23624774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Critères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ZABBIX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PRTG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Nagios </a:t>
                      </a:r>
                      <a:r>
                        <a:rPr lang="fr-FR" dirty="0" err="1"/>
                        <a:t>Core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5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Web complet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Web complet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Web basique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13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Open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Open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Open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414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Supervision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SNMP, ICMP, agents etc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SNMP, </a:t>
                      </a:r>
                      <a:r>
                        <a:rPr lang="fr-FR" dirty="0" err="1"/>
                        <a:t>Netflow</a:t>
                      </a:r>
                      <a:r>
                        <a:rPr lang="fr-FR" dirty="0"/>
                        <a:t>, etc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Plugins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60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087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Alerte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Complète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Complète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Limitée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7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Tableau de bord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Limité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133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Modularité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Limité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Complet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96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Non, communauté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Non, communauté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066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43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28630A-C86B-FCBC-5520-C2DB1563A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E37DA7F5-2F38-4E51-9449-228B425A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01300867-00E1-124C-1E05-663C20F3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570CCB-03EA-6F10-83EC-D94BB64AA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32" y="19845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1. ASSURER LA MAINTENANCE du SI</a:t>
            </a:r>
            <a:endParaRPr lang="fr-FR" sz="3600" u="sng" dirty="0">
              <a:solidFill>
                <a:schemeClr val="bg1"/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5F54CBA-509E-A189-674D-370313EB6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CA23F42D-ABC4-D934-465E-C29F88938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7E3FB954-3024-A9B4-D99B-D76A680D3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58D8FEF3-74ED-5F54-1372-20B2FCEF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80EBB96D-7D8B-2F07-0E1F-E90079F057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14214" b="38590"/>
          <a:stretch/>
        </p:blipFill>
        <p:spPr>
          <a:xfrm>
            <a:off x="8878" y="6303630"/>
            <a:ext cx="12192000" cy="554370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86474944-5629-06BD-A4E6-B2BF512BB8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3072633">
            <a:off x="10125466" y="-544728"/>
            <a:ext cx="2818778" cy="15553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C6EFE19-7CAE-2DFB-A81A-9A91CBD7274E}"/>
              </a:ext>
            </a:extLst>
          </p:cNvPr>
          <p:cNvSpPr txBox="1"/>
          <p:nvPr/>
        </p:nvSpPr>
        <p:spPr>
          <a:xfrm>
            <a:off x="11735958" y="63961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64C245-35E6-5C41-A214-27BD46BF36CC}"/>
              </a:ext>
            </a:extLst>
          </p:cNvPr>
          <p:cNvSpPr txBox="1"/>
          <p:nvPr/>
        </p:nvSpPr>
        <p:spPr>
          <a:xfrm>
            <a:off x="442179" y="1116221"/>
            <a:ext cx="588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</a:rPr>
              <a:t>Solutions de déploiement/mise à jour logiciels 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64C437-EA73-C6B5-7999-59F6D1E2C564}"/>
              </a:ext>
            </a:extLst>
          </p:cNvPr>
          <p:cNvSpPr/>
          <p:nvPr/>
        </p:nvSpPr>
        <p:spPr>
          <a:xfrm>
            <a:off x="6516872" y="1073708"/>
            <a:ext cx="1288905" cy="475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Graphique, Police, logo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6B45E6D-F05E-A09E-41BC-FBFB42C91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71" y="1055376"/>
            <a:ext cx="1288906" cy="536507"/>
          </a:xfrm>
          <a:prstGeom prst="rect">
            <a:avLst/>
          </a:prstGeom>
        </p:spPr>
      </p:pic>
      <p:pic>
        <p:nvPicPr>
          <p:cNvPr id="7" name="Image 6" descr="Une image contenant Police, Graphique, logo, conception&#10;&#10;Le contenu généré par l’IA peut être incorrect.">
            <a:extLst>
              <a:ext uri="{FF2B5EF4-FFF2-40B4-BE49-F238E27FC236}">
                <a16:creationId xmlns:a16="http://schemas.microsoft.com/office/drawing/2014/main" id="{F55DC024-88A6-91F7-B7E7-94DD6C008D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004" y="1062827"/>
            <a:ext cx="908300" cy="542671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B8F84B3-B130-61C5-F5C3-1DEEC7316F94}"/>
              </a:ext>
            </a:extLst>
          </p:cNvPr>
          <p:cNvCxnSpPr>
            <a:cxnSpLocks/>
          </p:cNvCxnSpPr>
          <p:nvPr/>
        </p:nvCxnSpPr>
        <p:spPr>
          <a:xfrm flipH="1">
            <a:off x="7942216" y="1081252"/>
            <a:ext cx="182349" cy="484754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1A87D879-9996-C2FB-DA73-36FD3652856C}"/>
              </a:ext>
            </a:extLst>
          </p:cNvPr>
          <p:cNvSpPr txBox="1"/>
          <p:nvPr/>
        </p:nvSpPr>
        <p:spPr>
          <a:xfrm>
            <a:off x="2314602" y="5342765"/>
            <a:ext cx="1836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Ressources :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4B78C87-18AB-90DF-C4C1-570A70989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5596" y="5235431"/>
            <a:ext cx="7160789" cy="692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pic>
        <p:nvPicPr>
          <p:cNvPr id="16" name="Image 15" descr="Une image contenant capture d’écran, Graphique, graphisme, Police&#10;&#10;Le contenu généré par l’IA peut être incorrect.">
            <a:extLst>
              <a:ext uri="{FF2B5EF4-FFF2-40B4-BE49-F238E27FC236}">
                <a16:creationId xmlns:a16="http://schemas.microsoft.com/office/drawing/2014/main" id="{CD2CBF6A-B34E-0370-A834-5787BB0D48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6" t="36356" r="24785" b="36821"/>
          <a:stretch>
            <a:fillRect/>
          </a:stretch>
        </p:blipFill>
        <p:spPr>
          <a:xfrm>
            <a:off x="9617500" y="1152391"/>
            <a:ext cx="1285336" cy="363541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DDF03B-EB07-3A07-FEF8-E8540E7249A3}"/>
              </a:ext>
            </a:extLst>
          </p:cNvPr>
          <p:cNvCxnSpPr>
            <a:cxnSpLocks/>
          </p:cNvCxnSpPr>
          <p:nvPr/>
        </p:nvCxnSpPr>
        <p:spPr>
          <a:xfrm flipH="1">
            <a:off x="9305743" y="1076049"/>
            <a:ext cx="182349" cy="484754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C5EC6816-4F6B-E25A-9D56-FDA383C2E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35740"/>
              </p:ext>
            </p:extLst>
          </p:nvPr>
        </p:nvGraphicFramePr>
        <p:xfrm>
          <a:off x="548522" y="1820370"/>
          <a:ext cx="8920828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391">
                  <a:extLst>
                    <a:ext uri="{9D8B030D-6E8A-4147-A177-3AD203B41FA5}">
                      <a16:colId xmlns:a16="http://schemas.microsoft.com/office/drawing/2014/main" val="2070642322"/>
                    </a:ext>
                  </a:extLst>
                </a:gridCol>
                <a:gridCol w="2907102">
                  <a:extLst>
                    <a:ext uri="{9D8B030D-6E8A-4147-A177-3AD203B41FA5}">
                      <a16:colId xmlns:a16="http://schemas.microsoft.com/office/drawing/2014/main" val="1233669190"/>
                    </a:ext>
                  </a:extLst>
                </a:gridCol>
                <a:gridCol w="2363638">
                  <a:extLst>
                    <a:ext uri="{9D8B030D-6E8A-4147-A177-3AD203B41FA5}">
                      <a16:colId xmlns:a16="http://schemas.microsoft.com/office/drawing/2014/main" val="3701059091"/>
                    </a:ext>
                  </a:extLst>
                </a:gridCol>
                <a:gridCol w="1679697">
                  <a:extLst>
                    <a:ext uri="{9D8B030D-6E8A-4147-A177-3AD203B41FA5}">
                      <a16:colId xmlns:a16="http://schemas.microsoft.com/office/drawing/2014/main" val="23624774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Critères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WAPT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WSUS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PDQ </a:t>
                      </a:r>
                      <a:r>
                        <a:rPr lang="fr-FR" dirty="0" err="1"/>
                        <a:t>Deploy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5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Open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Open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Open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13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Système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Windows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Windows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Windows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414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Maj Windows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60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Déploiement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Oui (scripts)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Oui (scripts)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087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Automatisation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Complète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Limitée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Complète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7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Limité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133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Sécurité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Signature / certifié CSPN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Interne WSUS/GPO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Limité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963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5663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1059</Words>
  <Application>Microsoft Office PowerPoint</Application>
  <PresentationFormat>Grand écran</PresentationFormat>
  <Paragraphs>319</Paragraphs>
  <Slides>20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Times New Roman</vt:lpstr>
      <vt:lpstr>Univers</vt:lpstr>
      <vt:lpstr>GradientVTI</vt:lpstr>
      <vt:lpstr>UNIRAIL Soutenance individuelle</vt:lpstr>
      <vt:lpstr>Contexte</vt:lpstr>
      <vt:lpstr>Présentation PowerPoint</vt:lpstr>
      <vt:lpstr>1. ASSURER LA MAINTENANCE du SI</vt:lpstr>
      <vt:lpstr>1. ASSURER LA MAINTENANCE du SI</vt:lpstr>
      <vt:lpstr>1. ASSURER LA MAINTENANCE du SI</vt:lpstr>
      <vt:lpstr>1. ASSURER LA MAINTENANCE du SI</vt:lpstr>
      <vt:lpstr>1. ASSURER LA MAINTENANCE du SI</vt:lpstr>
      <vt:lpstr>1. ASSURER LA MAINTENANCE du SI</vt:lpstr>
      <vt:lpstr>1. ASSURER LA MAINTENANCE du SI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BERNOIS DAMIEN</cp:lastModifiedBy>
  <cp:revision>773</cp:revision>
  <dcterms:created xsi:type="dcterms:W3CDTF">2024-12-06T12:24:40Z</dcterms:created>
  <dcterms:modified xsi:type="dcterms:W3CDTF">2025-07-24T09:00:32Z</dcterms:modified>
</cp:coreProperties>
</file>