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277" r:id="rId3"/>
    <p:sldId id="260" r:id="rId4"/>
    <p:sldId id="262" r:id="rId5"/>
    <p:sldId id="264" r:id="rId6"/>
    <p:sldId id="265" r:id="rId7"/>
    <p:sldId id="289" r:id="rId8"/>
    <p:sldId id="290" r:id="rId9"/>
    <p:sldId id="268" r:id="rId10"/>
    <p:sldId id="270" r:id="rId11"/>
    <p:sldId id="272" r:id="rId12"/>
    <p:sldId id="291" r:id="rId13"/>
    <p:sldId id="281" r:id="rId14"/>
    <p:sldId id="274" r:id="rId15"/>
    <p:sldId id="275" r:id="rId16"/>
    <p:sldId id="283" r:id="rId17"/>
    <p:sldId id="284" r:id="rId18"/>
    <p:sldId id="285" r:id="rId19"/>
    <p:sldId id="293" r:id="rId20"/>
    <p:sldId id="288" r:id="rId21"/>
    <p:sldId id="286" r:id="rId22"/>
    <p:sldId id="292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6727-FC3D-60E7-B641-BE180BAE8438}" v="297" dt="2024-12-09T10:20:17.396"/>
    <p1510:client id="{F2B00ED8-5F87-F20B-C0D2-5A93B326B483}" v="12" dt="2024-12-09T10:25:53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5706" autoAdjust="0"/>
  </p:normalViewPr>
  <p:slideViewPr>
    <p:cSldViewPr snapToGrid="0">
      <p:cViewPr varScale="1">
        <p:scale>
          <a:sx n="40" d="100"/>
          <a:sy n="40" d="100"/>
        </p:scale>
        <p:origin x="3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51FF-A714-46DC-9428-79021AC21128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6DFD-FE8E-415C-8EA0-4E048CBD1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03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Infrastructure Active Directory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Domaine</a:t>
            </a:r>
            <a:br>
              <a:rPr lang="fr-FR" b="1" dirty="0"/>
            </a:br>
            <a:r>
              <a:rPr lang="fr-FR" b="1" dirty="0"/>
              <a:t>Groupe</a:t>
            </a:r>
            <a:br>
              <a:rPr lang="fr-FR" b="1" dirty="0"/>
            </a:br>
            <a:r>
              <a:rPr lang="fr-FR" b="1" dirty="0"/>
              <a:t>OU</a:t>
            </a:r>
          </a:p>
          <a:p>
            <a:r>
              <a:rPr lang="fr-FR" b="1" dirty="0"/>
              <a:t>GPO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2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D’autres WIM </a:t>
            </a:r>
            <a:r>
              <a:rPr lang="fr-FR" b="0" dirty="0"/>
              <a:t>pour remplir les exigences du client</a:t>
            </a:r>
            <a:br>
              <a:rPr lang="fr-FR" b="1" dirty="0"/>
            </a:br>
            <a:endParaRPr lang="fr-FR" b="1" dirty="0"/>
          </a:p>
          <a:p>
            <a:r>
              <a:rPr lang="fr-FR" b="1" dirty="0"/>
              <a:t>MDT</a:t>
            </a:r>
            <a:r>
              <a:rPr lang="fr-FR" dirty="0"/>
              <a:t> pour </a:t>
            </a:r>
            <a:r>
              <a:rPr lang="fr-FR" b="1" dirty="0"/>
              <a:t>masterisation d’images</a:t>
            </a:r>
            <a:r>
              <a:rPr lang="fr-FR" dirty="0"/>
              <a:t> WIM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WAPT</a:t>
            </a:r>
            <a:r>
              <a:rPr lang="fr-FR" dirty="0"/>
              <a:t> pour </a:t>
            </a:r>
            <a:r>
              <a:rPr lang="fr-FR" b="1" dirty="0"/>
              <a:t>déploiement</a:t>
            </a:r>
            <a:r>
              <a:rPr lang="fr-FR" dirty="0"/>
              <a:t> ressources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Lab-Test : test recette + préprod IT</a:t>
            </a:r>
            <a:br>
              <a:rPr lang="fr-FR" b="1" dirty="0"/>
            </a:br>
            <a:r>
              <a:rPr lang="fr-FR" b="1" dirty="0"/>
              <a:t>Management : administrer les équipements sensibles</a:t>
            </a:r>
            <a:r>
              <a:rPr lang="fr-FR" b="0" dirty="0"/>
              <a:t> (réseaux + serveurs)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71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Marge</a:t>
            </a:r>
            <a:r>
              <a:rPr lang="fr-FR" dirty="0"/>
              <a:t> pour chaque VLAN, </a:t>
            </a:r>
            <a:r>
              <a:rPr lang="fr-FR" b="1" dirty="0"/>
              <a:t>prévois futur </a:t>
            </a:r>
            <a:r>
              <a:rPr lang="fr-FR" dirty="0"/>
              <a:t>agrandissement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7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Stratégie d’attribution des IP par VLAN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1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F16A-E079-0B94-C474-27FC1E81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E08B84-B92C-51F5-74F7-7CE8E7757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718D68-F299-135A-1A7A-5A1D55B94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dirty="0"/>
              <a:t>2 serveurs physiques dans salle serveur</a:t>
            </a:r>
            <a:br>
              <a:rPr lang="fr-FR" b="1" dirty="0"/>
            </a:br>
            <a:r>
              <a:rPr lang="fr-FR" b="1" dirty="0"/>
              <a:t>redondance et transfert entre 2 environnement </a:t>
            </a:r>
            <a:r>
              <a:rPr lang="fr-FR" b="1" dirty="0" err="1"/>
              <a:t>vsphere</a:t>
            </a:r>
            <a:r>
              <a:rPr lang="fr-FR" b="1" dirty="0"/>
              <a:t> ESXI : </a:t>
            </a:r>
            <a:r>
              <a:rPr lang="fr-FR" b="1" dirty="0" err="1"/>
              <a:t>iSCSi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57BB44-BE60-2EDD-5EB1-CC8512D9F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0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D6D07-9724-900A-902B-5FEFDBC3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4E85D9-F6F1-A635-19F8-99F411B09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253719-A4D2-2C20-EF0D-9D7014C0A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SNMPv3</a:t>
            </a:r>
            <a:r>
              <a:rPr lang="fr-FR" dirty="0"/>
              <a:t> : </a:t>
            </a:r>
            <a:r>
              <a:rPr lang="fr-FR" b="1" dirty="0"/>
              <a:t>manager et survei</a:t>
            </a:r>
            <a:r>
              <a:rPr lang="fr-FR" dirty="0"/>
              <a:t>ller avec une couche de </a:t>
            </a:r>
            <a:r>
              <a:rPr lang="fr-FR" b="1" dirty="0"/>
              <a:t>sécurité TLS 1.3</a:t>
            </a:r>
          </a:p>
          <a:p>
            <a:r>
              <a:rPr lang="fr-FR" b="1" dirty="0"/>
              <a:t>HTTP + HTTPS </a:t>
            </a:r>
            <a:r>
              <a:rPr lang="fr-FR" dirty="0"/>
              <a:t>: communication Web et sécurisée</a:t>
            </a:r>
            <a:br>
              <a:rPr lang="fr-FR" dirty="0"/>
            </a:br>
            <a:r>
              <a:rPr lang="fr-FR" b="1" dirty="0"/>
              <a:t>SFTP</a:t>
            </a:r>
            <a:r>
              <a:rPr lang="fr-FR" dirty="0"/>
              <a:t> : transfert de fichier sécurisé</a:t>
            </a:r>
            <a:br>
              <a:rPr lang="fr-FR" dirty="0"/>
            </a:br>
            <a:r>
              <a:rPr lang="fr-FR" b="1" dirty="0"/>
              <a:t>SMB</a:t>
            </a:r>
            <a:r>
              <a:rPr lang="fr-FR" dirty="0"/>
              <a:t> : accès ressources réseau</a:t>
            </a:r>
            <a:br>
              <a:rPr lang="fr-FR" dirty="0"/>
            </a:br>
            <a:r>
              <a:rPr lang="fr-FR" b="1" dirty="0"/>
              <a:t>IPP</a:t>
            </a:r>
            <a:r>
              <a:rPr lang="fr-FR" dirty="0"/>
              <a:t> : envoie de tâches aux imprimantes par serveur impression</a:t>
            </a:r>
            <a:br>
              <a:rPr lang="fr-FR" dirty="0"/>
            </a:br>
            <a:r>
              <a:rPr lang="fr-FR" b="1" dirty="0"/>
              <a:t>SQL Server </a:t>
            </a:r>
            <a:r>
              <a:rPr lang="fr-FR" dirty="0"/>
              <a:t>: communication entre serveur Microsoft et client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5D90C1-5F58-49C4-948C-63D3A30D9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13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9FB61-84BE-3C08-11B6-40304CAE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4691D3-518B-B0A7-6762-A0B3E4326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4803BD-272F-4DFE-F501-6899C07F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NAT mis en place, mais problème </a:t>
            </a:r>
            <a:r>
              <a:rPr lang="fr-FR" b="0" dirty="0"/>
              <a:t>lors du retour de la trame non résolu</a:t>
            </a:r>
            <a:br>
              <a:rPr lang="fr-FR" b="1" dirty="0"/>
            </a:br>
            <a:r>
              <a:rPr lang="fr-FR" b="1" dirty="0"/>
              <a:t>Décision non encapsulation mais strictement ACL pour communication plus restrictive au plus bas</a:t>
            </a:r>
            <a:br>
              <a:rPr lang="fr-FR" b="1" dirty="0"/>
            </a:br>
            <a:r>
              <a:rPr lang="fr-FR" b="1" dirty="0"/>
              <a:t>ACL gère le trafic sur L3 n°2</a:t>
            </a:r>
            <a:br>
              <a:rPr lang="fr-FR" b="1" dirty="0"/>
            </a:br>
            <a:r>
              <a:rPr lang="fr-FR" b="1" dirty="0"/>
              <a:t>Autre ACL gère le trafic sur L2 n°1</a:t>
            </a:r>
            <a:br>
              <a:rPr lang="fr-FR" b="1" dirty="0"/>
            </a:br>
            <a:r>
              <a:rPr lang="fr-FR" b="1" dirty="0"/>
              <a:t>Routeur pare-feu passerelle vers extérieur</a:t>
            </a:r>
            <a:br>
              <a:rPr lang="fr-FR" b="1" dirty="0"/>
            </a:br>
            <a:r>
              <a:rPr lang="fr-FR" b="0" dirty="0"/>
              <a:t>Non communication entre VLAN hormis VLAN SERVEUR</a:t>
            </a:r>
            <a:br>
              <a:rPr lang="fr-FR" b="1" dirty="0"/>
            </a:br>
            <a:r>
              <a:rPr lang="fr-FR" b="1" dirty="0"/>
              <a:t>Bail DHCP sur DC1 et DC2</a:t>
            </a:r>
            <a:br>
              <a:rPr lang="fr-FR" b="1" dirty="0"/>
            </a:br>
            <a:r>
              <a:rPr lang="fr-FR" b="1" dirty="0"/>
              <a:t>DNS pour ERP sur DC1 et DC2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1FBCF0-5665-720B-47F4-583FAC49D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15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NAT mis en place, mais problème </a:t>
            </a:r>
            <a:r>
              <a:rPr lang="fr-FR" b="0" dirty="0"/>
              <a:t>lors du retour de la trame non résolu</a:t>
            </a:r>
            <a:br>
              <a:rPr lang="fr-FR" b="1" dirty="0"/>
            </a:br>
            <a:r>
              <a:rPr lang="fr-FR" b="1" dirty="0"/>
              <a:t>Décision non encapsulation mais strictement ACL pour communication plus restrictive au plus bas</a:t>
            </a:r>
            <a:br>
              <a:rPr lang="fr-FR" b="1" dirty="0"/>
            </a:br>
            <a:r>
              <a:rPr lang="fr-FR" b="1" dirty="0"/>
              <a:t>ACL gère le trafic sur L3 n°2</a:t>
            </a:r>
            <a:br>
              <a:rPr lang="fr-FR" b="1" dirty="0"/>
            </a:br>
            <a:r>
              <a:rPr lang="fr-FR" b="1" dirty="0"/>
              <a:t>Autre ACL gère le trafic sur L2 n°1</a:t>
            </a:r>
            <a:br>
              <a:rPr lang="fr-FR" b="1" dirty="0"/>
            </a:br>
            <a:r>
              <a:rPr lang="fr-FR" b="1" dirty="0"/>
              <a:t>Routeur pare-feu passerelle vers extérieur</a:t>
            </a:r>
            <a:br>
              <a:rPr lang="fr-FR" b="1" dirty="0"/>
            </a:br>
            <a:r>
              <a:rPr lang="fr-FR" b="0" dirty="0"/>
              <a:t>Non communication entre VLAN hormis VLAN SERVEUR</a:t>
            </a:r>
            <a:br>
              <a:rPr lang="fr-FR" b="1" dirty="0"/>
            </a:br>
            <a:r>
              <a:rPr lang="fr-FR" b="1" dirty="0"/>
              <a:t>Bail DHCP sur DC1 et DC2</a:t>
            </a:r>
            <a:br>
              <a:rPr lang="fr-FR" b="1" dirty="0"/>
            </a:br>
            <a:r>
              <a:rPr lang="fr-FR" b="1" dirty="0"/>
              <a:t>DNS pour ERP sur DC1 et DC2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59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X VLAN communique avec X VLAN mais pas Y VLAN</a:t>
            </a:r>
            <a:br>
              <a:rPr lang="fr-FR" b="1" dirty="0"/>
            </a:br>
            <a:r>
              <a:rPr lang="fr-FR" b="1" dirty="0"/>
              <a:t>ALL VLAN communique avec VLAN SERVEUR</a:t>
            </a:r>
            <a:br>
              <a:rPr lang="fr-FR" b="1" dirty="0"/>
            </a:br>
            <a:r>
              <a:rPr lang="fr-FR" b="1" dirty="0"/>
              <a:t>LAB communique qu’avec ASR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3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Etude en amont afin de les éviter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7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9920-8AA2-CC54-35BD-242F9D8F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DC75-622A-AE47-028B-9F226650D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B4AF72-0DE6-BBF7-20C8-4880C0987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Marge</a:t>
            </a:r>
            <a:r>
              <a:rPr lang="fr-FR" dirty="0"/>
              <a:t> pour chaque VLAN, </a:t>
            </a:r>
            <a:r>
              <a:rPr lang="fr-FR" b="1" dirty="0"/>
              <a:t>prévois futur </a:t>
            </a:r>
            <a:r>
              <a:rPr lang="fr-FR" dirty="0"/>
              <a:t>agrandissement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9911C-B7AE-E01B-D304-73063F92A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3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KPI = indicateur de performance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100% de la recette de tests conforme</a:t>
            </a:r>
            <a:br>
              <a:rPr lang="fr-FR" b="1" dirty="0"/>
            </a:br>
            <a:r>
              <a:rPr lang="fr-FR" b="1" dirty="0"/>
              <a:t>Satisfaction &gt;80% suite à </a:t>
            </a:r>
            <a:r>
              <a:rPr lang="fr-FR" b="1"/>
              <a:t>un sondage</a:t>
            </a:r>
            <a:br>
              <a:rPr lang="fr-FR" b="1"/>
            </a:br>
            <a:r>
              <a:rPr lang="fr-FR" b="1"/>
              <a:t>ROI &gt; 20%</a:t>
            </a:r>
            <a:br>
              <a:rPr lang="fr-FR" b="1"/>
            </a:b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9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Conception</a:t>
            </a:r>
            <a:r>
              <a:rPr lang="fr-FR" dirty="0"/>
              <a:t>/étude du projet : </a:t>
            </a:r>
            <a:r>
              <a:rPr lang="fr-FR" b="1" dirty="0"/>
              <a:t>2 mois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Analyse / Préparation / Acquisition des équipements / Installation de la salle serveur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5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Déployer du projet </a:t>
            </a:r>
            <a:r>
              <a:rPr lang="fr-FR" dirty="0"/>
              <a:t>: </a:t>
            </a:r>
            <a:r>
              <a:rPr lang="fr-FR" b="1" dirty="0"/>
              <a:t>8 mois </a:t>
            </a:r>
            <a:r>
              <a:rPr lang="fr-FR" dirty="0"/>
              <a:t>(comme exiger par le client)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Configuration des équipements et services / Documentation / Phase de tests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6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Clôture et maintenance : 1 mois et sur 1 an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Fin du projet </a:t>
            </a:r>
            <a:br>
              <a:rPr lang="fr-FR" b="1" dirty="0"/>
            </a:br>
            <a:r>
              <a:rPr lang="fr-FR" b="1" dirty="0"/>
              <a:t>Maintenance sur 1 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0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 domaine principal : UNIRAIL</a:t>
            </a:r>
            <a:br>
              <a:rPr lang="fr-FR" b="1" dirty="0"/>
            </a:br>
            <a:r>
              <a:rPr lang="fr-FR" b="1" dirty="0"/>
              <a:t>3 sous-domaines : AFRAIL + TPRAIL + SPRAIL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1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Infrastructure Active Directory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Domaine</a:t>
            </a:r>
            <a:br>
              <a:rPr lang="fr-FR" b="1" dirty="0"/>
            </a:br>
            <a:r>
              <a:rPr lang="fr-FR" b="1" dirty="0"/>
              <a:t>Groupe</a:t>
            </a:r>
            <a:br>
              <a:rPr lang="fr-FR" b="1" dirty="0"/>
            </a:br>
            <a:r>
              <a:rPr lang="fr-FR" b="1" dirty="0"/>
              <a:t>OU</a:t>
            </a:r>
          </a:p>
          <a:p>
            <a:r>
              <a:rPr lang="fr-FR" b="1" dirty="0"/>
              <a:t>GPO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E7FE8-6D4B-C28E-B631-05FE38835624}"/>
              </a:ext>
            </a:extLst>
          </p:cNvPr>
          <p:cNvSpPr/>
          <p:nvPr/>
        </p:nvSpPr>
        <p:spPr>
          <a:xfrm>
            <a:off x="7482840" y="821876"/>
            <a:ext cx="4709159" cy="259682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275" y="3433523"/>
            <a:ext cx="9679449" cy="1463136"/>
          </a:xfrm>
        </p:spPr>
        <p:txBody>
          <a:bodyPr anchor="b">
            <a:normAutofit/>
          </a:bodyPr>
          <a:lstStyle/>
          <a:p>
            <a:r>
              <a:rPr lang="fr-FR" sz="4700" b="0" dirty="0">
                <a:solidFill>
                  <a:schemeClr val="bg1"/>
                </a:solidFill>
                <a:latin typeface="Aptos Display"/>
              </a:rPr>
              <a:t>UNIRAIL</a:t>
            </a: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r>
              <a:rPr lang="fr-FR" sz="4700" b="0" dirty="0">
                <a:solidFill>
                  <a:schemeClr val="bg1"/>
                </a:solidFill>
                <a:latin typeface="Aptos Display"/>
              </a:rPr>
              <a:t>Soutenance individuelle</a:t>
            </a:r>
            <a:endParaRPr lang="fr-FR" sz="47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5288" y="5076960"/>
            <a:ext cx="9679449" cy="1117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Bloc 2 :     Déployer l’infrastructure système et réseau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Etudiant :     Bernois Damien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DF36A5-0F45-7A47-A93D-7375BD8B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>
            <a:off x="-542" y="821875"/>
            <a:ext cx="7483382" cy="2596828"/>
          </a:xfrm>
          <a:prstGeom prst="rect">
            <a:avLst/>
          </a:prstGeom>
        </p:spPr>
      </p:pic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2EF6963E-5529-D471-F0B4-0115B1467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52" y="158823"/>
            <a:ext cx="1778428" cy="874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8696-0FC1-670C-3D19-61DF984F700B}"/>
              </a:ext>
            </a:extLst>
          </p:cNvPr>
          <p:cNvSpPr txBox="1"/>
          <p:nvPr/>
        </p:nvSpPr>
        <p:spPr>
          <a:xfrm>
            <a:off x="5054038" y="6341808"/>
            <a:ext cx="20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Bernois Damien</a:t>
            </a:r>
          </a:p>
        </p:txBody>
      </p:sp>
      <p:pic>
        <p:nvPicPr>
          <p:cNvPr id="8" name="Image 7" descr="Une image contenant carré, conception&#10;&#10;Description générée automatiquement">
            <a:extLst>
              <a:ext uri="{FF2B5EF4-FFF2-40B4-BE49-F238E27FC236}">
                <a16:creationId xmlns:a16="http://schemas.microsoft.com/office/drawing/2014/main" id="{D46488D9-A08F-ED38-0A95-4F29E1148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/>
          <a:stretch/>
        </p:blipFill>
        <p:spPr>
          <a:xfrm>
            <a:off x="169120" y="158823"/>
            <a:ext cx="820190" cy="742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2D158B-2371-F3AC-EFAC-3ADE575E76EB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 / 23</a:t>
            </a:r>
          </a:p>
        </p:txBody>
      </p:sp>
      <p:pic>
        <p:nvPicPr>
          <p:cNvPr id="17" name="Image 16" descr="Une image contenant transport, véhicule, Véhicule terrest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D73D430-4046-AB85-468A-B5B427B18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6" y="832172"/>
            <a:ext cx="4367106" cy="259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D1A13-78D6-70EE-BDBF-05209B5C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B456BE5-B4F5-7C27-5405-0E73F7B0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2C8D-1F86-3A48-6B68-273D2AA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988A87-718A-79A4-65AD-37EBA66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PLAN SYST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ME</a:t>
            </a: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2C4927B-A271-5426-ECFE-ED07E96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E74AE815-C35F-CDFD-B32D-FCD88F1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8FDFD944-7BF9-9572-B367-E80F312E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0DCDEEE3-2B59-67D9-438C-42C7D98C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93919B6-B508-70A0-AF49-FB589B8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E3AE59E-7BF7-4440-1C73-48149DB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F6AF77-AE20-9B54-3605-91A7A96CA509}"/>
              </a:ext>
            </a:extLst>
          </p:cNvPr>
          <p:cNvSpPr txBox="1"/>
          <p:nvPr/>
        </p:nvSpPr>
        <p:spPr>
          <a:xfrm>
            <a:off x="11188235" y="62709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 / 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90B75E-2817-19D2-E949-884F20BD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96" y="2876842"/>
            <a:ext cx="5706101" cy="123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0" name="Image 9" descr="Une image contenant diagramme, texte, ligne, cercle&#10;&#10;Le contenu généré par l’IA peut être incorrect.">
            <a:extLst>
              <a:ext uri="{FF2B5EF4-FFF2-40B4-BE49-F238E27FC236}">
                <a16:creationId xmlns:a16="http://schemas.microsoft.com/office/drawing/2014/main" id="{E3BF0C00-0C69-CE74-3D3A-F2EC73E84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8" y="1343616"/>
            <a:ext cx="4668520" cy="475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83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60CAE-5020-9C6E-05E8-1ECB52FD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90E677D-DB5F-24B4-5CB2-C3D38DE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4BD2DEBE-E194-7778-77A5-14FF54892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7F709F4-11A1-1377-5806-EC63F676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5D5CC3CB-9D15-1B38-1527-5BE42E62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3E349930-0019-44B6-8AEB-AF651B1E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89F10918-0415-1DCE-2530-3C740F32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C4C1DE47-BB63-902A-C982-709392B5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03630"/>
            <a:ext cx="12192001" cy="554369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C96432DC-14CA-E210-1F75-6CD392A6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4FE65BFA-327D-7569-7D18-C170006B7D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418555" y="155415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DDC68B-42AC-612A-BD8A-B2EEB03C053E}"/>
              </a:ext>
            </a:extLst>
          </p:cNvPr>
          <p:cNvSpPr txBox="1"/>
          <p:nvPr/>
        </p:nvSpPr>
        <p:spPr>
          <a:xfrm>
            <a:off x="11151541" y="634464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11 / 23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25906C-A23F-C2A5-2BF3-A0916A4CB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PLAN SYST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ME</a:t>
            </a:r>
          </a:p>
        </p:txBody>
      </p:sp>
      <p:pic>
        <p:nvPicPr>
          <p:cNvPr id="15" name="Image 1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E2A3EA9C-2E45-6272-67BA-BD3C50DEE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328" r="4528" b="42056"/>
          <a:stretch/>
        </p:blipFill>
        <p:spPr>
          <a:xfrm>
            <a:off x="2440903" y="1157866"/>
            <a:ext cx="7310191" cy="445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89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BD03F-902B-CA05-D445-46BB30D2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30FA7B5-C75F-20D2-6781-AFD28A8B6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D01EDBDA-94EC-9088-F50F-C14AE7B3C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17EDC85-9B4F-7D46-4BC2-D4FE2BAFF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724D7CFA-D766-95D8-B71D-2FBD1FBA9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B58DE477-C537-3DF5-1ABF-334381D51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A3337F75-8180-20B8-9777-00E1FCE99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25557CF3-8EF7-5F57-5408-21BC64F0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03630"/>
            <a:ext cx="12192001" cy="554369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51A0F422-60FE-A93D-F24F-D5FB8A6F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F487B06-DEE7-440B-DF95-3F643B1F70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418555" y="155415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AD8004-24FD-5879-2AB3-0C6ABBAE29C3}"/>
              </a:ext>
            </a:extLst>
          </p:cNvPr>
          <p:cNvSpPr txBox="1"/>
          <p:nvPr/>
        </p:nvSpPr>
        <p:spPr>
          <a:xfrm>
            <a:off x="11151541" y="634464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12 / 23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E051C01-01E5-885C-7C13-4E8CAA41B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PLAN SYST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ME</a:t>
            </a:r>
          </a:p>
        </p:txBody>
      </p:sp>
      <p:pic>
        <p:nvPicPr>
          <p:cNvPr id="9" name="Image 8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73559186-A280-743A-6624-C87EF7BB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55345" r="841" b="1329"/>
          <a:stretch/>
        </p:blipFill>
        <p:spPr>
          <a:xfrm>
            <a:off x="2460170" y="1242813"/>
            <a:ext cx="7271657" cy="424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24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399FF-97EB-382C-EC47-E9AA5C77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0ADAE239-447E-C136-D1D5-F9B8E2D50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F82C8A4-FE18-A8A6-C674-C31776671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0F4ADCB-C49B-23BE-57A5-E33F8BF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8E04A5C4-3A90-C2B5-0524-87F0A9B70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B01CF73E-6E56-4B46-7926-D66336AB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7CF91E60-6B15-756A-D8EA-B3C1FCB5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E44ACC5C-E6FF-CB7A-6F32-A8840C12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D0C9E301-90E5-482C-A15A-9A4AE1B9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9AFEC-28D8-EEC4-34B6-D2CE32D4F951}"/>
              </a:ext>
            </a:extLst>
          </p:cNvPr>
          <p:cNvSpPr txBox="1"/>
          <p:nvPr/>
        </p:nvSpPr>
        <p:spPr>
          <a:xfrm>
            <a:off x="11110901" y="62709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 / 23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FFAA71B-1C72-76BD-CFBA-1A7150460705}"/>
              </a:ext>
            </a:extLst>
          </p:cNvPr>
          <p:cNvSpPr txBox="1">
            <a:spLocks/>
          </p:cNvSpPr>
          <p:nvPr/>
        </p:nvSpPr>
        <p:spPr>
          <a:xfrm>
            <a:off x="239781" y="288358"/>
            <a:ext cx="9113488" cy="446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</a:t>
            </a:r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PLAN SYSTÈME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3BC794-E8F3-7F3D-370E-6BAB348AD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275" y="1024980"/>
            <a:ext cx="6769450" cy="2758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9C1178-8579-CFC0-83DF-BC1442A16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972" y="3917217"/>
            <a:ext cx="7280055" cy="251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96111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FBC8E-4730-DE44-DA7B-AFD1F53B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8320693-D3F3-1EF7-F35B-7319FFA7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8898A888-B66B-F34F-87D4-3DA01E743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A100247-44FC-C282-837A-3CE0B1DE0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0538A964-C414-C8FC-AB66-26DC01643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6E6AA-123C-087C-FEAC-65672DC71A4F}"/>
              </a:ext>
            </a:extLst>
          </p:cNvPr>
          <p:cNvSpPr txBox="1"/>
          <p:nvPr/>
        </p:nvSpPr>
        <p:spPr>
          <a:xfrm>
            <a:off x="441864" y="428550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0B5F6460-DD54-6100-0119-D824A727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2355784">
            <a:off x="9879674" y="-850005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30D425A-3FE2-8944-9414-EB8A808B1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36367">
            <a:off x="-801601" y="5798607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2A4C6C-5348-6BDC-AB8A-9367A546505A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14 / 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11E88B-8DB6-4E5D-7CF8-878E8E8B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75" y="1503431"/>
            <a:ext cx="10287947" cy="436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7951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45F54-C5D9-731E-071A-7A5BA524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7337EC43-2C75-FD5D-AE96-32F2762C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528400-6702-8529-DD18-047188D8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9C7A0B4D-A475-1D38-B660-AF5222D3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41CF6455-A9D5-6C5C-DC3B-2B5D5A2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5D34670A-FF0C-5A84-72E0-2571E740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BFAD2506-BECC-03B1-9A37-F22708AA0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793CB5C2-479F-27BF-1419-E38022D35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1160992" y="4887063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0F2D4EBE-4C1A-A84B-56D5-58BEDEA7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6200000">
            <a:off x="8289737" y="2932924"/>
            <a:ext cx="6858000" cy="9921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B59BCC-74CC-BE5D-7E52-25E3C18BC719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 / 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E17604-0C77-F261-D2C1-1CB5AD5D5E90}"/>
              </a:ext>
            </a:extLst>
          </p:cNvPr>
          <p:cNvSpPr txBox="1"/>
          <p:nvPr/>
        </p:nvSpPr>
        <p:spPr>
          <a:xfrm>
            <a:off x="441864" y="428550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5D0C06-FD10-E33C-7CB0-07E4829D5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07" y="1528135"/>
            <a:ext cx="3695447" cy="3730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3459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316D1-4618-792F-FBE3-52018BB4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8F34210-FF79-7C5D-8595-89DADFAD7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31ED12B9-9C3D-5184-B9A8-3B495660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A52C88D-164B-AFEF-69EA-BBAB7382C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BB855960-E2EC-4191-1C2E-BD25168BD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0E12AC79-B90F-6881-40F1-1142E22C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F4AC84D1-6341-40D8-7176-DFD9E646A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04475B8-C8D9-B211-AE37-82F3DD9F36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782473" y="5870272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9D5863-11DE-4030-A26A-B6F5AA89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324BE1-3B05-5CDC-CFA1-23CEE6A01AC0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16 / 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552D68-481B-B03D-70A6-F97F1D1C090C}"/>
              </a:ext>
            </a:extLst>
          </p:cNvPr>
          <p:cNvSpPr txBox="1"/>
          <p:nvPr/>
        </p:nvSpPr>
        <p:spPr>
          <a:xfrm>
            <a:off x="189315" y="158418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1DA212-652D-0827-C372-94556C74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858" y="1139251"/>
            <a:ext cx="7238283" cy="516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11678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5606B-1227-893C-BCB2-D525424A8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645600F4-DDE6-2F20-2D70-A3ED5A1B4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BCCCB45-9779-6C09-5B44-5C1EFB95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7959D6A0-95E9-7F05-774F-40CCB71704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092285" y="-719239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E83E1A17-3004-6E43-3A1F-59180AAF6B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477284">
            <a:off x="8479448" y="-438392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929A7C-F0A6-AD85-8A36-34BFE40F6013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17 / 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1A450B-C5F9-5CDB-3CBD-9F14F0ECC5C8}"/>
              </a:ext>
            </a:extLst>
          </p:cNvPr>
          <p:cNvSpPr txBox="1"/>
          <p:nvPr/>
        </p:nvSpPr>
        <p:spPr>
          <a:xfrm>
            <a:off x="441864" y="428550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B3079D-A39C-99AB-100F-4BA9923A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30" y="1338161"/>
            <a:ext cx="7352655" cy="1791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6A588F-BFC5-47EC-2889-379899465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030" y="3129906"/>
            <a:ext cx="7361940" cy="201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21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B4AF8-0CF4-9C1F-5DC4-DFE3C4755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EED4DDA4-22BA-8159-2793-556541702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EBA6221-79A8-8317-1A3E-592D8529E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D0D7C1C0-52D3-FB02-DD37-27CD428F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5AAF3A7B-D706-7B57-DD13-BFAE9A33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3ED98613-4B74-E354-9071-7002344A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D3854F64-06D0-D634-3DFE-44E1E12F7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8D7C4032-7E1B-0682-F7BD-1D2F408D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7852932">
            <a:off x="10806001" y="-972605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5EC73DB1-6F4D-800F-CEF6-9F44A6633E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471363" y="5866075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ED43CF-88CF-2693-33F1-644960B172F6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18 / 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449FAA-8829-1DBB-DBCF-9F1B38CD3DC6}"/>
              </a:ext>
            </a:extLst>
          </p:cNvPr>
          <p:cNvSpPr txBox="1"/>
          <p:nvPr/>
        </p:nvSpPr>
        <p:spPr>
          <a:xfrm>
            <a:off x="319944" y="246983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12" name="Image 11" descr="Une image contenant texte, diagramme, Pla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DD2595-CC24-A0A9-6DC4-42034270A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2454" r="897" b="1836"/>
          <a:stretch/>
        </p:blipFill>
        <p:spPr>
          <a:xfrm>
            <a:off x="1455374" y="998699"/>
            <a:ext cx="9306520" cy="543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3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750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D87375-D795-2310-1874-8F754BB3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C031A001-FE00-D4F7-F285-46DFCC05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223B707-243F-5205-1835-B0ACDDEDB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A5B3EA33-3367-353F-F703-6DAFA93C2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59654484-8CC4-F32A-808A-BBFEF1CC2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9CEAE926-2162-1E34-5EB1-3603F1864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BBFAEF10-91F9-9C73-F103-FB917D08F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58BF69ED-20BF-1F84-D487-8A0553FC6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337078" y="6140198"/>
            <a:ext cx="1090109" cy="10869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057FF9B0-81C5-C958-3FD3-785728AC5E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3290298">
            <a:off x="11276697" y="-143926"/>
            <a:ext cx="1310640" cy="53938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92FED20-82D6-5F29-B1C2-467115498D43}"/>
              </a:ext>
            </a:extLst>
          </p:cNvPr>
          <p:cNvSpPr txBox="1"/>
          <p:nvPr/>
        </p:nvSpPr>
        <p:spPr>
          <a:xfrm>
            <a:off x="11249569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 / 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87EF8D-A8AA-876A-1335-C76C1DA309A8}"/>
              </a:ext>
            </a:extLst>
          </p:cNvPr>
          <p:cNvSpPr txBox="1"/>
          <p:nvPr/>
        </p:nvSpPr>
        <p:spPr>
          <a:xfrm>
            <a:off x="319944" y="246983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D74A28-2922-F708-9271-DEA8CEC6E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56" y="1082732"/>
            <a:ext cx="7099784" cy="472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6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67D560-9F6E-4C61-1FFC-3BCD3949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070" y="1402224"/>
            <a:ext cx="2704988" cy="4175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9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12332-C69A-BCF7-7595-828008A4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88113EF3-29C9-D553-A225-5B899930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FF99BD-C5CA-D75C-EE3B-15DDAEB4D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52090"/>
            <a:ext cx="9583721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Contexte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F086BDC-2034-4753-FEC8-0C466CA68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BC4D79F-CE1C-C846-5920-D3DBA22346B0}"/>
              </a:ext>
            </a:extLst>
          </p:cNvPr>
          <p:cNvSpPr txBox="1"/>
          <p:nvPr/>
        </p:nvSpPr>
        <p:spPr>
          <a:xfrm>
            <a:off x="829319" y="1802236"/>
            <a:ext cx="8948057" cy="60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Depuis 2014, trois entreprises leaders du domaine de la voie ferrée s’unissent en un groupe national et créent un centre de gestion, UNIRAIL.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99BF1762-4107-B569-B169-FE55E111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pic>
        <p:nvPicPr>
          <p:cNvPr id="4" name="Image 3" descr="Une image contenant dessin, habits, dessin humoristique, chaussures&#10;&#10;Description générée automatiquement">
            <a:extLst>
              <a:ext uri="{FF2B5EF4-FFF2-40B4-BE49-F238E27FC236}">
                <a16:creationId xmlns:a16="http://schemas.microsoft.com/office/drawing/2014/main" id="{D45E7598-DB5D-BFB4-F06D-C9F84DB0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83" y="383535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355AD4-AAED-CCF6-757F-8BA2B8D896C8}"/>
              </a:ext>
            </a:extLst>
          </p:cNvPr>
          <p:cNvSpPr txBox="1"/>
          <p:nvPr/>
        </p:nvSpPr>
        <p:spPr>
          <a:xfrm>
            <a:off x="829317" y="4436756"/>
            <a:ext cx="8432361" cy="86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L’objet de ce projet concerne la migration du centre de gestion vers un nouveau site, comprenant la gestion de ce dernier, ainsi que le déploiement de son infrastructure.</a:t>
            </a:r>
            <a:br>
              <a:rPr lang="fr-FR" sz="16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3" descr="Structure blanche">
            <a:extLst>
              <a:ext uri="{FF2B5EF4-FFF2-40B4-BE49-F238E27FC236}">
                <a16:creationId xmlns:a16="http://schemas.microsoft.com/office/drawing/2014/main" id="{0BF7251F-7F9F-D9FE-1013-FE35FB02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4971068" y="123369"/>
            <a:ext cx="1171460" cy="113424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8" name="Picture 3" descr="Structure blanche">
            <a:extLst>
              <a:ext uri="{FF2B5EF4-FFF2-40B4-BE49-F238E27FC236}">
                <a16:creationId xmlns:a16="http://schemas.microsoft.com/office/drawing/2014/main" id="{220678EF-069D-ECCA-C8DA-25C55126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6186111" y="701392"/>
            <a:ext cx="675890" cy="654416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C1A0E8-0F1B-B0E6-BE6E-D985939ECA94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2 / 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5B4668-F5DF-1DDE-0987-57DD7A63677C}"/>
              </a:ext>
            </a:extLst>
          </p:cNvPr>
          <p:cNvSpPr txBox="1"/>
          <p:nvPr/>
        </p:nvSpPr>
        <p:spPr>
          <a:xfrm>
            <a:off x="829319" y="2553316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AFRAIL couvre l’entretien des voies ferrées du réseau français de chemin de fer.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89E5C7-E29D-48FD-7952-9E5D4D601531}"/>
              </a:ext>
            </a:extLst>
          </p:cNvPr>
          <p:cNvSpPr txBox="1"/>
          <p:nvPr/>
        </p:nvSpPr>
        <p:spPr>
          <a:xfrm>
            <a:off x="829318" y="2894981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SPRAIL est spécialisé dans la soudure ferroviaire.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14F35-CEEA-2833-951B-70E12127235C}"/>
              </a:ext>
            </a:extLst>
          </p:cNvPr>
          <p:cNvSpPr txBox="1"/>
          <p:nvPr/>
        </p:nvSpPr>
        <p:spPr>
          <a:xfrm>
            <a:off x="829317" y="3200238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TPRAIL englobe la création et le renouvellement des ballasts sur l’ensemble du territoire.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0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ACC2A-80CF-F724-6B3A-315BC269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21D8B0D9-55EC-EFD7-4E06-BBE35D010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C5A5CCC-A7CC-BF1E-5770-8DEC4299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4CDD2C54-B51B-0167-1C6D-DF83FCE4B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2EC29843-BBFF-C933-C8AF-94D8F8D9D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AF9A1EF0-5CFE-BB57-62E0-E3F05CB7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37673D94-D5C1-8C9C-76DB-9348D85A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DDD3CA5-AA41-C14F-232C-0F0F1F48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337078" y="6140198"/>
            <a:ext cx="1090109" cy="10869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3C7B99F-275B-2D91-FB61-477D05AD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3290298">
            <a:off x="11276697" y="-143926"/>
            <a:ext cx="1310640" cy="53938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41B1076-2F10-87AE-8D81-9D484B90EB0D}"/>
              </a:ext>
            </a:extLst>
          </p:cNvPr>
          <p:cNvSpPr txBox="1"/>
          <p:nvPr/>
        </p:nvSpPr>
        <p:spPr>
          <a:xfrm>
            <a:off x="11249569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 / 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049C9-D22D-9C21-C0C5-D4073088CEC5}"/>
              </a:ext>
            </a:extLst>
          </p:cNvPr>
          <p:cNvSpPr txBox="1"/>
          <p:nvPr/>
        </p:nvSpPr>
        <p:spPr>
          <a:xfrm>
            <a:off x="319944" y="246983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024E1A2-F810-24BE-F7A9-F8B65DF39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1" y="1040025"/>
            <a:ext cx="11144876" cy="495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787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3B941-3D1D-6F88-09B2-B9CADD1C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82A80EF7-5869-060D-0ADA-AC4B8DB5E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8B905281-384D-C37B-AC32-E01F2A02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C873DE7-B995-9034-9F79-7A7E355B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F4B625A1-0901-F1B5-23AE-F08ED789D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8186CD1A-2634-9FB7-DAE0-5789CA9B3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BC64823A-2DD3-5966-06A0-E4FB3EF4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8848D219-6506-9818-4930-6DCC7AED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03630"/>
            <a:ext cx="12192001" cy="554369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015F9AF-D1F2-73EE-304E-FFB078E4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1015439" y="-229336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F30EA808-90B3-7D36-CD34-2FD0137E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913362" y="131031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145321-2FC8-E076-720D-F2FC7E0DC818}"/>
              </a:ext>
            </a:extLst>
          </p:cNvPr>
          <p:cNvSpPr txBox="1"/>
          <p:nvPr/>
        </p:nvSpPr>
        <p:spPr>
          <a:xfrm>
            <a:off x="11171861" y="634596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21 / 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EE06C7-C4E3-3CEC-74FF-71917AF60D1C}"/>
              </a:ext>
            </a:extLst>
          </p:cNvPr>
          <p:cNvSpPr txBox="1"/>
          <p:nvPr/>
        </p:nvSpPr>
        <p:spPr>
          <a:xfrm>
            <a:off x="192944" y="75884"/>
            <a:ext cx="51791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4. PLAN R</a:t>
            </a:r>
            <a:r>
              <a:rPr lang="fr-FR" sz="3600" b="0" i="0" dirty="0">
                <a:solidFill>
                  <a:srgbClr val="ECECEC"/>
                </a:solidFill>
                <a:effectLst/>
                <a:latin typeface="Aptos" panose="020B0004020202020204" pitchFamily="34" charset="0"/>
              </a:rPr>
              <a:t>É</a:t>
            </a:r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SEAU</a:t>
            </a:r>
          </a:p>
        </p:txBody>
      </p:sp>
      <p:pic>
        <p:nvPicPr>
          <p:cNvPr id="10" name="Image 9" descr="Une image contenant capture d’écran, Rectangle, carré, ligne&#10;&#10;Le contenu généré par l’IA peut être incorrect.">
            <a:extLst>
              <a:ext uri="{FF2B5EF4-FFF2-40B4-BE49-F238E27FC236}">
                <a16:creationId xmlns:a16="http://schemas.microsoft.com/office/drawing/2014/main" id="{196DBF37-613F-974E-CF21-F76AF053C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9027" r="14723" b="26917"/>
          <a:stretch/>
        </p:blipFill>
        <p:spPr>
          <a:xfrm>
            <a:off x="1460489" y="999062"/>
            <a:ext cx="8970013" cy="512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31890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1AC78-07E4-0567-EB10-8F58F71D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DF1D5883-52EA-D340-011C-473C3BD6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7405A8F-3575-B500-BEC0-6A82C3EFF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5899EE50-D336-8AD6-227D-B098A421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04E94990-1F29-A24E-FEE6-B07F14789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71DF785B-4485-24AA-CC88-92C09BAB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AB26401F-8816-CBD1-E2D7-08D6EEBB6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5D37D1E6-26D6-D05A-7F5A-176187BE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1160992" y="4887063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86175F6C-655B-7ECA-E68B-D089F06A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6200000">
            <a:off x="8289737" y="2932924"/>
            <a:ext cx="6858000" cy="9921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F7D2E0-80F7-130A-C72D-191CD42EB5B2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22 / 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71CED7-5C03-1A38-27C0-6D1596D6D18D}"/>
              </a:ext>
            </a:extLst>
          </p:cNvPr>
          <p:cNvSpPr txBox="1"/>
          <p:nvPr/>
        </p:nvSpPr>
        <p:spPr>
          <a:xfrm>
            <a:off x="441864" y="428550"/>
            <a:ext cx="63754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" panose="020B0004020202020204" pitchFamily="34" charset="0"/>
              </a:rPr>
              <a:t>5. EXIGENCES DU CLIENT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2A5C4E-356C-1AE1-CBC3-7B33464D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16" y="1173241"/>
            <a:ext cx="8472774" cy="2128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93C252-9987-264B-735D-ECF57D299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816" y="3724921"/>
            <a:ext cx="8491287" cy="2228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17061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6ACB8-9211-B8E9-BCB5-633F454C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0DBEC293-B441-B5A8-A4F9-D1C0D780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AFC227BC-75BF-26C9-1D1E-B4E5FEA1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68F945B-7418-74D0-A3A6-4140BF65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29C7EEFF-7021-7E69-2713-6E1BDD06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1839F239-EF45-0813-9B03-02189F16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E4362B8B-C586-D5D5-EDEA-345F857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8CA267-7E94-FC3C-A06F-DA877FA7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2205566"/>
            <a:ext cx="4100636" cy="27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5E9103-2A4C-25FA-1855-A06E0669DBD3}"/>
              </a:ext>
            </a:extLst>
          </p:cNvPr>
          <p:cNvSpPr txBox="1"/>
          <p:nvPr/>
        </p:nvSpPr>
        <p:spPr>
          <a:xfrm>
            <a:off x="5660853" y="2941503"/>
            <a:ext cx="645592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MERCI POUR VOTRE ATTENTION ET VOTRE ECOUTE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BCC2B4-1538-D8A1-0A87-BD96ECF36F76}"/>
              </a:ext>
            </a:extLst>
          </p:cNvPr>
          <p:cNvSpPr txBox="1"/>
          <p:nvPr/>
        </p:nvSpPr>
        <p:spPr>
          <a:xfrm>
            <a:off x="1116170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23 / 23</a:t>
            </a:r>
          </a:p>
        </p:txBody>
      </p:sp>
    </p:spTree>
    <p:extLst>
      <p:ext uri="{BB962C8B-B14F-4D97-AF65-F5344CB8AC3E}">
        <p14:creationId xmlns:p14="http://schemas.microsoft.com/office/powerpoint/2010/main" val="226176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AC2CF0-A6F8-1756-8460-E40827783E13}"/>
              </a:ext>
            </a:extLst>
          </p:cNvPr>
          <p:cNvSpPr txBox="1"/>
          <p:nvPr/>
        </p:nvSpPr>
        <p:spPr>
          <a:xfrm>
            <a:off x="5882449" y="1204647"/>
            <a:ext cx="844150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SOMMAIRE</a:t>
            </a: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A0E433A1-6A7D-12F2-3F61-EC219C2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0" y="2423774"/>
            <a:ext cx="4011930" cy="26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E8AD630B-2313-C1DE-C084-6632BEFF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314D8B-C2D9-7734-E802-0C5B01AB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49E004-67FB-E682-5AEE-34569CAD76A2}"/>
              </a:ext>
            </a:extLst>
          </p:cNvPr>
          <p:cNvSpPr txBox="1"/>
          <p:nvPr/>
        </p:nvSpPr>
        <p:spPr>
          <a:xfrm>
            <a:off x="5946310" y="2071609"/>
            <a:ext cx="58703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ANALYSE DES RISQUES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PILOTAGE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PLAN SYSTEME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PLAN RESEAU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EXIGENCES DU CLIENT</a:t>
            </a:r>
          </a:p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8E26F-27D6-B248-B925-AF8F60E2473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 / 23</a:t>
            </a:r>
          </a:p>
        </p:txBody>
      </p:sp>
    </p:spTree>
    <p:extLst>
      <p:ext uri="{BB962C8B-B14F-4D97-AF65-F5344CB8AC3E}">
        <p14:creationId xmlns:p14="http://schemas.microsoft.com/office/powerpoint/2010/main" val="16765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ANALYSE DES RISQUES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37B5BC0-F4E3-46EA-5131-2BE878A9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03630"/>
            <a:ext cx="12192000" cy="554370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4ECBC77-418B-F7A2-ED02-78E10CC0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B4A9EE-65A5-46C2-F7C2-E8D286FEE54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 / 23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179B97E-1C73-9C23-B2D2-CF950A3A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28738"/>
              </p:ext>
            </p:extLst>
          </p:nvPr>
        </p:nvGraphicFramePr>
        <p:xfrm>
          <a:off x="548520" y="1252450"/>
          <a:ext cx="8747871" cy="18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878">
                  <a:extLst>
                    <a:ext uri="{9D8B030D-6E8A-4147-A177-3AD203B41FA5}">
                      <a16:colId xmlns:a16="http://schemas.microsoft.com/office/drawing/2014/main" val="844230020"/>
                    </a:ext>
                  </a:extLst>
                </a:gridCol>
                <a:gridCol w="2054472">
                  <a:extLst>
                    <a:ext uri="{9D8B030D-6E8A-4147-A177-3AD203B41FA5}">
                      <a16:colId xmlns:a16="http://schemas.microsoft.com/office/drawing/2014/main" val="144431200"/>
                    </a:ext>
                  </a:extLst>
                </a:gridCol>
                <a:gridCol w="5683521">
                  <a:extLst>
                    <a:ext uri="{9D8B030D-6E8A-4147-A177-3AD203B41FA5}">
                      <a16:colId xmlns:a16="http://schemas.microsoft.com/office/drawing/2014/main" val="1097121034"/>
                    </a:ext>
                  </a:extLst>
                </a:gridCol>
              </a:tblGrid>
              <a:tr h="337952">
                <a:tc>
                  <a:txBody>
                    <a:bodyPr/>
                    <a:lstStyle/>
                    <a:p>
                      <a:r>
                        <a:rPr lang="fr-FR" sz="1400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81959"/>
                  </a:ext>
                </a:extLst>
              </a:tr>
              <a:tr h="33795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R1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Sécurité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Failles de sécurité, mauvaise configuration des serveurs et équipements, accès trop permissifs.</a:t>
                      </a:r>
                      <a:endParaRPr lang="fr-FR" sz="14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66761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R4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Organisation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Retard sur les délais et les jalons.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16584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R7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Prise en main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Mauvaise prise en main des nouveaux services par les utilisateurs, manque de formation et informations.</a:t>
                      </a:r>
                      <a:endParaRPr lang="fr-FR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17731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291C0AE9-6A82-465F-B91D-25F5515E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44" y="3745188"/>
            <a:ext cx="8193126" cy="199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92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183" y="474527"/>
            <a:ext cx="9214973" cy="624680"/>
          </a:xfrm>
        </p:spPr>
        <p:txBody>
          <a:bodyPr anchor="t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2. PILOTAGE : KPI et indicateur de suivi</a:t>
            </a:r>
          </a:p>
        </p:txBody>
      </p:sp>
      <p:cxnSp>
        <p:nvCxnSpPr>
          <p:cNvPr id="109" name="Straight Connector 1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Structure blanche">
            <a:extLst>
              <a:ext uri="{FF2B5EF4-FFF2-40B4-BE49-F238E27FC236}">
                <a16:creationId xmlns:a16="http://schemas.microsoft.com/office/drawing/2014/main" id="{10E6AC4C-23B2-A89A-44C2-D476BE27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9698156" y="823342"/>
            <a:ext cx="838789" cy="849382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0" name="Picture 3" descr="Structure blanche">
            <a:extLst>
              <a:ext uri="{FF2B5EF4-FFF2-40B4-BE49-F238E27FC236}">
                <a16:creationId xmlns:a16="http://schemas.microsoft.com/office/drawing/2014/main" id="{AE8FBAF6-12CF-458F-F096-4EFD8C68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10594346" y="138473"/>
            <a:ext cx="1361511" cy="131825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7526701A-E7A2-123A-24C0-68FDD469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2" t="7006" r="11900" b="29658"/>
          <a:stretch/>
        </p:blipFill>
        <p:spPr>
          <a:xfrm rot="5400000">
            <a:off x="-3256284" y="3256280"/>
            <a:ext cx="6858000" cy="345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345737C-2779-44BB-F8C0-8E118F2723D3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 / 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F2291E-696D-7CC3-E1D6-31105A7CC561}"/>
              </a:ext>
            </a:extLst>
          </p:cNvPr>
          <p:cNvSpPr txBox="1"/>
          <p:nvPr/>
        </p:nvSpPr>
        <p:spPr>
          <a:xfrm>
            <a:off x="697910" y="3803179"/>
            <a:ext cx="488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Suivi 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Suivi des coûts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Suivi de l’avancement des étapes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Suivi des risques et niveaux de priorités des tâches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Suivi de la disponibilité des parties prenantes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B1B00A-0C66-7610-A876-DE95D5F7C37A}"/>
              </a:ext>
            </a:extLst>
          </p:cNvPr>
          <p:cNvSpPr txBox="1"/>
          <p:nvPr/>
        </p:nvSpPr>
        <p:spPr>
          <a:xfrm>
            <a:off x="5815677" y="2414572"/>
            <a:ext cx="5678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Performance 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Résultats de la recette de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Bon fonctionnement de la mise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Satisfaction des parties prenantes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Plus-value en termes d’efficacité et de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Retour sur investissement (ROI) du projet</a:t>
            </a:r>
          </a:p>
        </p:txBody>
      </p:sp>
      <p:pic>
        <p:nvPicPr>
          <p:cNvPr id="1028" name="Picture 4" descr="KPIs de vente pour piloter la performance commerciale">
            <a:extLst>
              <a:ext uri="{FF2B5EF4-FFF2-40B4-BE49-F238E27FC236}">
                <a16:creationId xmlns:a16="http://schemas.microsoft.com/office/drawing/2014/main" id="{172161DA-7396-C7AC-E3C7-C9A1F020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52" y="1573734"/>
            <a:ext cx="2801653" cy="186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443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2. Pilotage : Planning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8949869-699C-1D29-A4C9-B60809C959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A111D825-6129-AB24-CB9D-6A5948E2F4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527F68-2892-089F-DB65-8426B3991C51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 / 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5BBC2-1AF3-EDC3-1C8C-3B48834B5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7" y="1593744"/>
            <a:ext cx="10025601" cy="435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44803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42341-B99E-E93B-E4C3-F5D0D44AC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B0A6DD5-4B17-E455-546F-B009A3EB3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5C8C5A0-BD50-3D2D-4034-798B999A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CE8A63-9488-685C-EE9C-6FB361379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2. Pilotage : Planning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95AE53B-6A8B-F2A2-724A-DCB606AD7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B7774AE-CC0E-F172-EFD6-B10F554B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852C1333-DFD8-1D5C-39E7-2B05F5996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4D1CEAE5-60AA-7578-34CD-0403A536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35D69946-0B17-9B22-0309-F58B3E99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2979F88-2DB8-3E0E-5EF4-A6340712F946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7 / 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657137-C19B-7396-F1F0-E34428972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4" y="1025074"/>
            <a:ext cx="9952718" cy="4930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2FBF99E8-73F6-30E8-5869-01AEAFCC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6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EA093-893B-D777-EBA8-9B5C2EA9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3F2D65A-3F00-7E40-E79C-BA90D167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2CFA6ECA-94E7-8011-E7F0-28A9DD3F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D9188D-C4E9-EF95-D465-5B2990BB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2. Pilotage : Planning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4904D1-A132-485E-21C9-376B46DA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FA81D915-B05C-33EF-54F6-ECBEA0764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1CCD121A-EE0C-179F-5716-81A0EEC4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9A6AB12A-8F92-C8E2-9CA6-2C7AA1D2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0F77F568-39F4-50AC-CB9D-A2C256B0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C02FC50F-85D1-1FB3-0237-9351BC4721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9CEF99-12F6-D44A-A62C-254409136550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8 / 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A5E503-51F8-2009-0422-2B92B41D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5" y="1727861"/>
            <a:ext cx="7788286" cy="381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2910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853D8-38EE-A90B-05E9-9D7B53D8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E3ED0-9F21-5632-698E-106E0248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2. </a:t>
            </a:r>
            <a:r>
              <a:rPr lang="fr-FR" sz="3600" b="0" dirty="0" err="1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PILotage</a:t>
            </a:r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 : budget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05286281-CA01-5132-B2F1-FE8A3F7C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092285" y="-719239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69BCCF81-DF72-F78E-1496-E0152E41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477284">
            <a:off x="8479448" y="-438392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8DB843-3F8F-A950-E779-28B46CE817F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9 / 23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62D8900-8B70-F1FD-6B1D-99734619E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4640"/>
              </p:ext>
            </p:extLst>
          </p:nvPr>
        </p:nvGraphicFramePr>
        <p:xfrm>
          <a:off x="1540286" y="3531473"/>
          <a:ext cx="911142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20">
                  <a:extLst>
                    <a:ext uri="{9D8B030D-6E8A-4147-A177-3AD203B41FA5}">
                      <a16:colId xmlns:a16="http://schemas.microsoft.com/office/drawing/2014/main" val="304288414"/>
                    </a:ext>
                  </a:extLst>
                </a:gridCol>
                <a:gridCol w="2464526">
                  <a:extLst>
                    <a:ext uri="{9D8B030D-6E8A-4147-A177-3AD203B41FA5}">
                      <a16:colId xmlns:a16="http://schemas.microsoft.com/office/drawing/2014/main" val="1698293224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val="2720826620"/>
                    </a:ext>
                  </a:extLst>
                </a:gridCol>
                <a:gridCol w="1227907">
                  <a:extLst>
                    <a:ext uri="{9D8B030D-6E8A-4147-A177-3AD203B41FA5}">
                      <a16:colId xmlns:a16="http://schemas.microsoft.com/office/drawing/2014/main" val="652230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Humain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Licence /an (renouvellement)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73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Matériel informatique, équipements réseaux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RH internes participant au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Microsoft 365 Business</a:t>
                      </a:r>
                      <a:br>
                        <a:rPr lang="fr-FR" dirty="0"/>
                      </a:br>
                      <a:r>
                        <a:rPr lang="fr-FR" dirty="0"/>
                        <a:t>et Sage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0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99 208 €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192 800 €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6 151,2 €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292 008 €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74948"/>
                  </a:ext>
                </a:extLst>
              </a:tr>
            </a:tbl>
          </a:graphicData>
        </a:graphic>
      </p:graphicFrame>
      <p:pic>
        <p:nvPicPr>
          <p:cNvPr id="2052" name="Picture 4" descr="Faire un budget facilement : étapes et conseils">
            <a:extLst>
              <a:ext uri="{FF2B5EF4-FFF2-40B4-BE49-F238E27FC236}">
                <a16:creationId xmlns:a16="http://schemas.microsoft.com/office/drawing/2014/main" id="{51972F1C-D227-7F9B-8ACB-BCE5FF83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60" y="970866"/>
            <a:ext cx="3047768" cy="165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43604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911</Words>
  <Application>Microsoft Office PowerPoint</Application>
  <PresentationFormat>Grand écran</PresentationFormat>
  <Paragraphs>151</Paragraphs>
  <Slides>23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Courier New</vt:lpstr>
      <vt:lpstr>Times New Roman</vt:lpstr>
      <vt:lpstr>Univers</vt:lpstr>
      <vt:lpstr>GradientVTI</vt:lpstr>
      <vt:lpstr>UNIRAIL Soutenance individuelle</vt:lpstr>
      <vt:lpstr>Contexte</vt:lpstr>
      <vt:lpstr>Présentation PowerPoint</vt:lpstr>
      <vt:lpstr>1. ANALYSE DES RISQUES</vt:lpstr>
      <vt:lpstr>2. PILOTAGE : KPI et indicateur de suivi</vt:lpstr>
      <vt:lpstr>2. Pilotage : Planning</vt:lpstr>
      <vt:lpstr>2. Pilotage : Planning</vt:lpstr>
      <vt:lpstr>2. Pilotage : Planning</vt:lpstr>
      <vt:lpstr>2. PILotage : budget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BERNOIS DAMIEN</cp:lastModifiedBy>
  <cp:revision>690</cp:revision>
  <dcterms:created xsi:type="dcterms:W3CDTF">2024-12-06T12:24:40Z</dcterms:created>
  <dcterms:modified xsi:type="dcterms:W3CDTF">2025-04-18T10:59:15Z</dcterms:modified>
</cp:coreProperties>
</file>