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notesMasterIdLst>
    <p:notesMasterId r:id="rId19"/>
  </p:notesMasterIdLst>
  <p:sldIdLst>
    <p:sldId id="256" r:id="rId2"/>
    <p:sldId id="260" r:id="rId3"/>
    <p:sldId id="277" r:id="rId4"/>
    <p:sldId id="283" r:id="rId5"/>
    <p:sldId id="282" r:id="rId6"/>
    <p:sldId id="262" r:id="rId7"/>
    <p:sldId id="284" r:id="rId8"/>
    <p:sldId id="264" r:id="rId9"/>
    <p:sldId id="265" r:id="rId10"/>
    <p:sldId id="268" r:id="rId11"/>
    <p:sldId id="279" r:id="rId12"/>
    <p:sldId id="270" r:id="rId13"/>
    <p:sldId id="274" r:id="rId14"/>
    <p:sldId id="281" r:id="rId15"/>
    <p:sldId id="280" r:id="rId16"/>
    <p:sldId id="275" r:id="rId17"/>
    <p:sldId id="278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D6727-FC3D-60E7-B641-BE180BAE8438}" v="297" dt="2024-12-09T10:20:17.396"/>
    <p1510:client id="{F2B00ED8-5F87-F20B-C0D2-5A93B326B483}" v="12" dt="2024-12-09T10:25:53.0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59" autoAdjust="0"/>
    <p:restoredTop sz="80226" autoAdjust="0"/>
  </p:normalViewPr>
  <p:slideViewPr>
    <p:cSldViewPr snapToGrid="0">
      <p:cViewPr varScale="1">
        <p:scale>
          <a:sx n="76" d="100"/>
          <a:sy n="76" d="100"/>
        </p:scale>
        <p:origin x="763" y="67"/>
      </p:cViewPr>
      <p:guideLst/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194CF1-FB7B-49BA-9047-AC480072385F}" type="datetimeFigureOut">
              <a:rPr lang="fr-FR" smtClean="0"/>
              <a:t>30/01/2025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ABFF0-32DB-4643-B764-AD22ABF614B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8062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469568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Assurer le basculement des configurations des anciens vers les nouveaux.</a:t>
            </a:r>
          </a:p>
          <a:p>
            <a:r>
              <a:rPr lang="fr-FR" dirty="0"/>
              <a:t>Assurer la sauvegarde des nouvelles configurations en cas de perte.</a:t>
            </a:r>
          </a:p>
          <a:p>
            <a:r>
              <a:rPr lang="fr-FR" dirty="0"/>
              <a:t>Assurer la synchronisation et le basculement autant au sein des cluster avec VRRP et K2K.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723778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AF862E-E3FB-E1CA-0BFB-B1E20AB196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693DF0E-7ABD-D0FF-A271-9517F804D0E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642EACA3-17DB-32EC-16FD-68CE6B181D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7C75353-FE6A-21AA-3BAE-248A87F59D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4432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Basculement de la solution du 15 au 16 MARS 2025 (weekend car jour de creux sans production).</a:t>
            </a:r>
          </a:p>
          <a:p>
            <a:r>
              <a:rPr lang="fr-FR" dirty="0"/>
              <a:t>Préciser la maintenance en gris qui s’étend sur 1 an et est renouvelable.</a:t>
            </a:r>
          </a:p>
          <a:p>
            <a:endParaRPr lang="fr-FR" dirty="0"/>
          </a:p>
          <a:p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s’effectuera sur une durée totale de 3 mois et 6 jours à compter du 9 Décembre 2024.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7402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Partie prenante interne : </a:t>
            </a:r>
          </a:p>
          <a:p>
            <a:r>
              <a:rPr lang="fr-FR" dirty="0"/>
              <a:t>- personnel MédicArgile : directeur général, responsable commerciale et comptable, manager juridique et administratif.</a:t>
            </a:r>
          </a:p>
          <a:p>
            <a:endParaRPr lang="fr-FR" dirty="0"/>
          </a:p>
          <a:p>
            <a:r>
              <a:rPr lang="fr-FR" dirty="0"/>
              <a:t>Parties prenantes externes :</a:t>
            </a:r>
          </a:p>
          <a:p>
            <a:r>
              <a:rPr lang="fr-FR" dirty="0"/>
              <a:t>- FAI : Orange et SFR.</a:t>
            </a:r>
          </a:p>
          <a:p>
            <a:r>
              <a:rPr lang="fr-FR" dirty="0"/>
              <a:t>- Prestataires pour la mise en place et moi.</a:t>
            </a:r>
          </a:p>
          <a:p>
            <a:endParaRPr lang="fr-FR" dirty="0"/>
          </a:p>
          <a:p>
            <a:r>
              <a:rPr lang="fr-FR" dirty="0"/>
              <a:t>Marge +10% et +20% estimation personnelle pour la variation des prix sur le marché pour la presta et matière première.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60545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A21805-6D61-89C1-12BE-8293548708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10490B8-4BE4-49AB-7B52-B92C5A1F59F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3D5719E0-0083-4B8E-12F9-0A83F9A002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1677CD7-276E-746D-8460-91B8ACA31E6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744889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F13613-72AB-3913-FB9A-7567E0F08E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9235AA41-61C1-23AA-E94A-970933DDFF3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F0094D5C-ED70-EFDD-8365-8F7F4B24D9D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u="none" dirty="0">
                <a:solidFill>
                  <a:schemeClr val="bg1"/>
                </a:solidFill>
              </a:rPr>
              <a:t>-   </a:t>
            </a:r>
            <a:r>
              <a:rPr lang="fr-FR" dirty="0"/>
              <a:t>coûts estimés – coûts réels.</a:t>
            </a:r>
            <a:endParaRPr lang="fr-FR" sz="1200" u="none" dirty="0">
              <a:solidFill>
                <a:schemeClr val="bg1"/>
              </a:solidFill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durées estimées – durées réelles.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utilisation d’une matrice des risques.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% des résultats prédis par rapport au % des résultats obtenus.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fr-FR" dirty="0"/>
              <a:t>% de la satisfaction prédite par rapport au % de satisfaction obtenue. </a:t>
            </a:r>
            <a:endParaRPr lang="fr-FR" sz="1200" u="none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2F76E072-FF2C-40EA-F2CB-C26673B568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26991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u="none" dirty="0">
              <a:solidFill>
                <a:schemeClr val="bg1"/>
              </a:solidFill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16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798984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7198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mettre un accent sur le respect des coutumes et des habitudes du personnel informatique de l’entreprise MedicArgile, comprenant l’environnement des logiciels et des équipements informatiques.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Le projet comprend la fourniture des équipements, le recrutement du prestataire, la mise en place en préproduction, les recettes de tests, ainsi que la mise en production.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281745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FF9261-CEDC-A7C6-8F8C-7DCA929F19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5EC0D1AE-0B25-A95D-B2C1-D3A51483DB0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8F39EC54-BE58-B314-4852-6564E0510B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6FED8E4-0013-A94F-F046-5BDF96E3E9F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256194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427BE-C400-AA12-C1B5-C7D4E4E5A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8D9B5A06-F89E-26B9-829D-F952D982FB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92A77CA-0A94-8508-01E3-C786F3E78A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040342-2035-7807-E471-A4325FD045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89733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VRRP : utilisation d’une VIP pour les 2 routeurs du cluster permettant un basculement invisible pour le réseau si le primaire n’est plus fonctionnel.</a:t>
            </a:r>
          </a:p>
          <a:p>
            <a:r>
              <a:rPr lang="fr-FR" dirty="0"/>
              <a:t>Routeur primaire envoie signaux en continue à secondaire.</a:t>
            </a:r>
          </a:p>
          <a:p>
            <a:endParaRPr lang="fr-FR" dirty="0"/>
          </a:p>
          <a:p>
            <a:r>
              <a:rPr lang="fr-FR" dirty="0"/>
              <a:t>TFTP : transfert de </a:t>
            </a:r>
            <a:r>
              <a:rPr lang="fr-FR" dirty="0" err="1"/>
              <a:t>configs</a:t>
            </a:r>
            <a:r>
              <a:rPr lang="fr-FR" dirty="0"/>
              <a:t> et fichiers, journaux de logs sur le réseau.</a:t>
            </a:r>
          </a:p>
          <a:p>
            <a:r>
              <a:rPr lang="fr-FR" dirty="0"/>
              <a:t>Port 69 UDP.</a:t>
            </a:r>
          </a:p>
          <a:p>
            <a:r>
              <a:rPr lang="fr-FR" dirty="0"/>
              <a:t>Aussi utiliser pour la mise à jour ou transfert des OS.</a:t>
            </a:r>
          </a:p>
          <a:p>
            <a:endParaRPr lang="fr-FR" dirty="0"/>
          </a:p>
          <a:p>
            <a:r>
              <a:rPr lang="fr-FR" dirty="0"/>
              <a:t>Actif-Passif : permet au pare-feu backup de prendre le relais si le primaire n’est plus fonctionnel.</a:t>
            </a:r>
          </a:p>
          <a:p>
            <a:r>
              <a:rPr lang="fr-FR" dirty="0"/>
              <a:t>Besoin d’activé la haute disponibilité des deux pare-feu.</a:t>
            </a:r>
          </a:p>
          <a:p>
            <a:r>
              <a:rPr lang="fr-FR" dirty="0"/>
              <a:t>Le pare-feu passif envoie des signaux de surveillance en continu vers l’actif.</a:t>
            </a:r>
          </a:p>
          <a:p>
            <a:endParaRPr lang="fr-FR" dirty="0"/>
          </a:p>
          <a:p>
            <a:r>
              <a:rPr lang="fr-FR" dirty="0"/>
              <a:t>K2K : synchronisation en temps réel des configurations du pare-feu primaire vers le backup.</a:t>
            </a:r>
          </a:p>
          <a:p>
            <a:r>
              <a:rPr lang="fr-FR" dirty="0"/>
              <a:t>Port 44242 UDP.</a:t>
            </a:r>
          </a:p>
          <a:p>
            <a:r>
              <a:rPr lang="fr-FR" b="0" i="0" dirty="0">
                <a:solidFill>
                  <a:srgbClr val="C7C7CC"/>
                </a:solidFill>
                <a:effectLst/>
                <a:latin typeface="Inter"/>
              </a:rPr>
              <a:t>Il permet de synchroniser en continu les éléments comme les tables des connexions TCP et UDP, les tables d’hôtes, </a:t>
            </a:r>
            <a:r>
              <a:rPr lang="fr-FR" b="0" i="0" dirty="0" err="1">
                <a:solidFill>
                  <a:srgbClr val="C7C7CC"/>
                </a:solidFill>
                <a:effectLst/>
                <a:latin typeface="Inter"/>
              </a:rPr>
              <a:t>tâbles</a:t>
            </a:r>
            <a:r>
              <a:rPr lang="fr-FR" b="0" i="0" dirty="0">
                <a:solidFill>
                  <a:srgbClr val="C7C7CC"/>
                </a:solidFill>
                <a:effectLst/>
                <a:latin typeface="Inter"/>
              </a:rPr>
              <a:t> de routage, règles de routage.</a:t>
            </a:r>
            <a:endParaRPr lang="fr-FR" b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048627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3F078F-C402-C5BB-51D7-182B7405CD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4703971D-6EBF-1D82-1E67-D6E897409D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C2D5059C-C15C-26B1-679A-3E79DC06AB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VRRP : utilisation d’une VIP pour les 2 routeurs du cluster permettant un basculement invisible pour le réseau si le primaire n’est plus fonctionnel.</a:t>
            </a:r>
          </a:p>
          <a:p>
            <a:r>
              <a:rPr lang="fr-FR" dirty="0"/>
              <a:t>Routeur primaire envoie signaux en continue à secondaire.</a:t>
            </a:r>
          </a:p>
          <a:p>
            <a:endParaRPr lang="fr-FR" dirty="0"/>
          </a:p>
          <a:p>
            <a:r>
              <a:rPr lang="fr-FR" dirty="0"/>
              <a:t>TFTP : transfert de </a:t>
            </a:r>
            <a:r>
              <a:rPr lang="fr-FR" dirty="0" err="1"/>
              <a:t>configs</a:t>
            </a:r>
            <a:r>
              <a:rPr lang="fr-FR" dirty="0"/>
              <a:t> et fichiers, journaux de logs sur le réseau.</a:t>
            </a:r>
          </a:p>
          <a:p>
            <a:r>
              <a:rPr lang="fr-FR" dirty="0"/>
              <a:t>Port 69 UDP.</a:t>
            </a:r>
          </a:p>
          <a:p>
            <a:r>
              <a:rPr lang="fr-FR" dirty="0"/>
              <a:t>Aussi utiliser pour la mise à jour ou transfert des OS.</a:t>
            </a:r>
          </a:p>
          <a:p>
            <a:endParaRPr lang="fr-FR" dirty="0"/>
          </a:p>
          <a:p>
            <a:r>
              <a:rPr lang="fr-FR" dirty="0"/>
              <a:t>STP : répartition des charges, évite les boucles de trames et les tempête de diffusion, permet la redondance des équipements.</a:t>
            </a:r>
          </a:p>
          <a:p>
            <a:r>
              <a:rPr lang="fr-FR" dirty="0"/>
              <a:t>Passe principalement par le port racine, celui avec le moins de saut vers le commutateur racine.</a:t>
            </a:r>
          </a:p>
          <a:p>
            <a:r>
              <a:rPr lang="fr-FR" dirty="0"/>
              <a:t>En cas de panne d’un commutateur, l’autre prend le dessus.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5CC9854-4923-24E5-B8C9-3719D0FA38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565492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48P avec une marge d’une dizaine de port libre en cas d’ajout d’équipements.</a:t>
            </a:r>
          </a:p>
          <a:p>
            <a:r>
              <a:rPr lang="fr-FR" dirty="0"/>
              <a:t>24P avec une marge             *                                *                                       *</a:t>
            </a:r>
          </a:p>
          <a:p>
            <a:r>
              <a:rPr lang="fr-FR" dirty="0"/>
              <a:t>8P avec une marge              *                                    *                                   *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54523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AABFF0-32DB-4643-B764-AD22ABF614B8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4974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640AAD-80AF-40E7-BE3F-43D32FC68ED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l"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C80FBD9-0977-4B2B-9318-30774BB094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66DA5-7751-4D3D-B753-58DF3B418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B4D2B-0884-4DC5-A384-2D4A5DA56597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8C2A2A-62DB-40C0-8AE7-CB9B98649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1EAA4-F44C-4C1F-B8E3-1A3005300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1B787A8-0D67-4B7E-9B48-86BD906AB6B5}"/>
              </a:ext>
            </a:extLst>
          </p:cNvPr>
          <p:cNvCxnSpPr>
            <a:cxnSpLocks/>
          </p:cNvCxnSpPr>
          <p:nvPr/>
        </p:nvCxnSpPr>
        <p:spPr>
          <a:xfrm>
            <a:off x="715890" y="1114050"/>
            <a:ext cx="0" cy="5735637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60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6AD429-654B-4F0E-94E9-6FEF8EC67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68D60B2-06F5-4567-BE1F-BBA5270537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16F6F2-8269-4B80-8EE3-81FEE0F9DF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9D113-6AC1-4668-8B95-A8AA81D85A38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6BC86E4-3EDE-4EB4-B1A3-A1198AADD1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1752B0-ACEC-49EF-8131-FCF35BC5C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A0462E3-375D-4E76-8886-69E06985D069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06829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423B094-F480-477B-901C-7181F88C076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052089-A920-4E52-98DC-8A5DC7B0AC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A074FE-F1B4-421F-A66E-FA351C8F9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12E31E-1D72-4265-AB38-394A796444ED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D764BA-3AB2-45FD-ABCB-975B3FDDF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B3FEF-8252-49FD-82F2-3E5FABC65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AEB5C65-83BB-4EBD-AD22-EDA8489D0F5D}"/>
              </a:ext>
            </a:extLst>
          </p:cNvPr>
          <p:cNvCxnSpPr>
            <a:cxnSpLocks/>
          </p:cNvCxnSpPr>
          <p:nvPr/>
        </p:nvCxnSpPr>
        <p:spPr>
          <a:xfrm flipV="1">
            <a:off x="8313" y="261865"/>
            <a:ext cx="11353802" cy="1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2630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96CF8C-1EA0-4E47-AC60-CAC3B80A3C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CABF8-19D8-4F3C-994F-4D35EC7A2C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7BB2D-4E2C-4490-A2A3-4B68BCC5D2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A246D8-4BDB-4CDB-99EC-4DEC38038C30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0F15D-DD72-46D5-BF0F-F50647107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66FD4D-815A-431C-ADEF-DE6F236F6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C05CAAB-DBA2-4548-AD5F-01BB97FBB207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122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FC2D1-D3FE-4B37-8740-57444421FD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 b="1" i="0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5AF550-086C-426E-A374-85DB395701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A58988-AD39-4AE9-8E6A-0907F0BE2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E6128D-3890-468D-A0BB-991E6CBA3874}" type="datetime1">
              <a:rPr lang="en-US" smtClean="0"/>
              <a:t>1/30/2025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366319-82EE-408E-819F-8F8E6DBA7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21C8A6-777F-496D-8620-AE52BFC33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031F83B-57A8-4533-981C-D1FFAD2B6B6F}"/>
              </a:ext>
            </a:extLst>
          </p:cNvPr>
          <p:cNvCxnSpPr>
            <a:cxnSpLocks/>
          </p:cNvCxnSpPr>
          <p:nvPr/>
        </p:nvCxnSpPr>
        <p:spPr>
          <a:xfrm>
            <a:off x="715890" y="1701425"/>
            <a:ext cx="0" cy="5148262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8037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257166-6921-4546-BA2C-99E464681F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5B9122-6371-4049-B57A-33DED7DA2F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14555D-0753-4312-A26B-2338813F9B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D8FDCB-69DA-4A8F-8B91-5CFF77897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AB845-6443-4B88-A750-B8B7C3793B87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C8C07-E0D3-4464-AE3C-25730D75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C2596A6-734E-4AE0-BFB8-3089137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FB7E8F4-3FB3-45AB-A381-9093CA95AAE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4850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F057AE-3B3B-4261-B912-BF9EB9A58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2A2D237-A706-4712-90CA-B04517CBBE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E39CA1-2B6D-427E-9688-9093D5865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3D53357-616B-47F4-944B-F979FE9663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7EA593-3036-4FB5-94B4-D9431DF0487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86B3EF2-2C04-480F-A570-14E520DD0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519E3-F8A7-44F8-A900-08E64D718398}" type="datetime1">
              <a:rPr lang="en-US" smtClean="0"/>
              <a:t>1/30/2025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F5783E-3073-4F4D-8B9C-C5B18DDA5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1A75FE3-6719-4790-AA00-251BC2A6E5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60F34ED-DA60-4CC2-B735-B0EC5D9FEA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71567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69F227-D21C-48B3-828A-6BFA9585E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DF1DFFF-E5C5-43DF-B71C-7270DB9737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E4D8-FB4C-48F7-B1D2-78ED81C21863}" type="datetime1">
              <a:rPr lang="en-US" smtClean="0"/>
              <a:t>1/30/2025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EBC03C0-6EB7-4633-967C-12C35768BB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FF4306-91CD-4B7B-8A53-34BE8F997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57596AF9-469C-436D-B7D2-77952EF1825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7739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DFF36D6-399B-43E3-84DD-9FC5119EC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3DC51-0638-4F0B-B0C6-766C0C5FAEE1}" type="datetime1">
              <a:rPr lang="en-US" smtClean="0"/>
              <a:t>1/30/2025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0234AB7-3B85-4028-A500-5A1BDBF45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1F40F0-9909-442F-BBA4-409D061ED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C1207-D1C8-49E3-8837-E2B89D366FAE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96709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40F214-646F-4D81-AD12-65628EC98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F71768-C3FA-49EF-99EF-06E6C3B284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A6F24-ED6C-4D12-A9D6-EE37FBD686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E6AACE-FAFB-4934-8E3C-AB5B216353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A5C2D-D700-41AE-94E5-FF63D742CC7A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1533EA-D0F8-4C79-8721-F190DE2D2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59BAC9-F101-4394-BBA4-3D21A34971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F3A79C9-7EDC-44F6-AC48-5DD98A7695AD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4964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4CB71F-B6C2-4866-BC97-304F78816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55ED73B-8413-478D-80D7-B78B69763B6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BDF226-1B94-4D2D-98B3-7B932FB17D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0C4E9A-CA29-4CCD-ACFA-B29F80FBA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387332-8EB7-4CC5-A203-B098C3754927}" type="datetime1">
              <a:rPr lang="en-US" smtClean="0"/>
              <a:t>1/30/2025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1A5B7BE-3F1B-4FF3-B1D7-6E39B99D07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Bernois Damien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2F18F1-E27E-470E-AE13-4755DEE63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CE633F-9882-4A5C-83A2-1109D0C73261}" type="slidenum">
              <a:rPr lang="en-US" smtClean="0"/>
              <a:t>‹N°›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0F08750-B7F2-4119-B151-68DE77481335}"/>
              </a:ext>
            </a:extLst>
          </p:cNvPr>
          <p:cNvCxnSpPr>
            <a:cxnSpLocks/>
          </p:cNvCxnSpPr>
          <p:nvPr/>
        </p:nvCxnSpPr>
        <p:spPr>
          <a:xfrm>
            <a:off x="715890" y="356812"/>
            <a:ext cx="0" cy="6492875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2"/>
                </a:gs>
                <a:gs pos="100000">
                  <a:schemeClr val="accent4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3891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DA4224-F4E4-47A4-ACF7-231749390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679907-DC49-4B86-A34C-C97DBC26A9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DBC8A0-34FC-4B6E-B42B-A721267D890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32C8-451E-4DB9-A197-153990ABFA99}" type="datetime1">
              <a:rPr lang="en-US" smtClean="0"/>
              <a:t>1/30/2025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9AC0B6-4CC4-4E41-8A4D-F62E17F28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Bernois Damien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C0E9BD-90BD-46AE-8A0D-06796ADB76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i="0" cap="all" spc="1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CE633F-9882-4A5C-83A2-1109D0C73261}" type="slidenum">
              <a:rPr lang="en-US" smtClean="0"/>
              <a:pPr/>
              <a:t>‹N°›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5963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4" r:id="rId7"/>
    <p:sldLayoutId id="2147483720" r:id="rId8"/>
    <p:sldLayoutId id="2147483721" r:id="rId9"/>
    <p:sldLayoutId id="2147483722" r:id="rId10"/>
    <p:sldLayoutId id="214748372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2.jpeg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D9FB580A-BA0E-4D5E-90F4-C42767A783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256275" y="3433523"/>
            <a:ext cx="9679449" cy="1463136"/>
          </a:xfrm>
        </p:spPr>
        <p:txBody>
          <a:bodyPr anchor="b">
            <a:normAutofit/>
          </a:bodyPr>
          <a:lstStyle/>
          <a:p>
            <a:r>
              <a:rPr lang="fr-FR" sz="4700" b="0" dirty="0">
                <a:solidFill>
                  <a:schemeClr val="bg1"/>
                </a:solidFill>
                <a:latin typeface="Aptos Display"/>
              </a:rPr>
              <a:t>MedicArgile</a:t>
            </a:r>
            <a:br>
              <a:rPr lang="fr-FR" sz="4700" b="0" dirty="0">
                <a:solidFill>
                  <a:schemeClr val="bg1"/>
                </a:solidFill>
                <a:latin typeface="Aptos Display"/>
              </a:rPr>
            </a:br>
            <a:r>
              <a:rPr lang="fr-FR" sz="4700" b="0" dirty="0">
                <a:solidFill>
                  <a:schemeClr val="bg1"/>
                </a:solidFill>
                <a:latin typeface="Aptos Display"/>
              </a:rPr>
              <a:t>Soutenance individuelle</a:t>
            </a:r>
            <a:endParaRPr lang="fr-FR" sz="47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55288" y="5076960"/>
            <a:ext cx="9679449" cy="1117988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Bloc 1 :     modéliser l’infrastructure système et réseau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Etudiant :     Bernois Damien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Date de soutenance individuel :     30/01/2025  de  11H50 à 12H30</a:t>
            </a:r>
            <a:endParaRPr lang="fr-FR" sz="1600" dirty="0">
              <a:solidFill>
                <a:schemeClr val="bg1"/>
              </a:solidFill>
            </a:endParaRPr>
          </a:p>
          <a:p>
            <a:endParaRPr lang="fr-FR" sz="500" dirty="0">
              <a:solidFill>
                <a:schemeClr val="bg1"/>
              </a:solidFill>
            </a:endParaRPr>
          </a:p>
        </p:txBody>
      </p:sp>
      <p:pic>
        <p:nvPicPr>
          <p:cNvPr id="5" name="Image 4" descr="Une image contenant ciel, plein air, nuage, tour&#10;&#10;Description générée automatiquement">
            <a:extLst>
              <a:ext uri="{FF2B5EF4-FFF2-40B4-BE49-F238E27FC236}">
                <a16:creationId xmlns:a16="http://schemas.microsoft.com/office/drawing/2014/main" id="{D0C13E26-7CAA-430E-3B1D-7AD36D05FF2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29978" r="2" b="2027"/>
          <a:stretch/>
        </p:blipFill>
        <p:spPr>
          <a:xfrm>
            <a:off x="4708187" y="820991"/>
            <a:ext cx="7483813" cy="2608009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1ADF36A5-0F45-7A47-A93D-7375BD8B847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>
            <a:off x="-542" y="821875"/>
            <a:ext cx="4706408" cy="2596828"/>
          </a:xfrm>
          <a:prstGeom prst="rect">
            <a:avLst/>
          </a:prstGeom>
        </p:spPr>
      </p:pic>
      <p:pic>
        <p:nvPicPr>
          <p:cNvPr id="4" name="Image 3" descr="Une image contenant Police, texte, logo, Graphique&#10;&#10;Description générée automatiquement">
            <a:extLst>
              <a:ext uri="{FF2B5EF4-FFF2-40B4-BE49-F238E27FC236}">
                <a16:creationId xmlns:a16="http://schemas.microsoft.com/office/drawing/2014/main" id="{2EF6963E-5529-D471-F0B4-0115B14670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4867" y="5757653"/>
            <a:ext cx="1778428" cy="874589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C2CD8696-0FC1-670C-3D19-61DF984F700B}"/>
              </a:ext>
            </a:extLst>
          </p:cNvPr>
          <p:cNvSpPr txBox="1"/>
          <p:nvPr/>
        </p:nvSpPr>
        <p:spPr>
          <a:xfrm>
            <a:off x="5054038" y="6341808"/>
            <a:ext cx="20839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dirty="0">
                <a:solidFill>
                  <a:schemeClr val="bg1"/>
                </a:solidFill>
              </a:rPr>
              <a:t>Bernois Damien</a:t>
            </a:r>
          </a:p>
        </p:txBody>
      </p:sp>
      <p:pic>
        <p:nvPicPr>
          <p:cNvPr id="8" name="Image 7" descr="Une image contenant carré, conception&#10;&#10;Description générée automatiquement">
            <a:extLst>
              <a:ext uri="{FF2B5EF4-FFF2-40B4-BE49-F238E27FC236}">
                <a16:creationId xmlns:a16="http://schemas.microsoft.com/office/drawing/2014/main" id="{D46488D9-A08F-ED38-0A95-4F29E11480B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6"/>
          <a:stretch/>
        </p:blipFill>
        <p:spPr>
          <a:xfrm>
            <a:off x="302079" y="5889292"/>
            <a:ext cx="820190" cy="742950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EB748B44-409C-6C40-49CA-3D0B78C90557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 / 17</a:t>
            </a:r>
          </a:p>
        </p:txBody>
      </p:sp>
    </p:spTree>
    <p:extLst>
      <p:ext uri="{BB962C8B-B14F-4D97-AF65-F5344CB8AC3E}">
        <p14:creationId xmlns:p14="http://schemas.microsoft.com/office/powerpoint/2010/main" val="37840890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32853D8-38EE-A90B-05E9-9D7B53D85B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E4E3ED0-9F21-5632-698E-106E024803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49035"/>
            <a:ext cx="9583721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3.5. Risques et contraintes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 5" descr="Une image contenant symbole, logo&#10;&#10;Description générée automatiquement">
            <a:extLst>
              <a:ext uri="{FF2B5EF4-FFF2-40B4-BE49-F238E27FC236}">
                <a16:creationId xmlns:a16="http://schemas.microsoft.com/office/drawing/2014/main" id="{C511EA29-3F4C-3C81-48DB-5F58FC19BC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7" y="3486096"/>
            <a:ext cx="1460302" cy="184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55CF4E5-24D8-0DB4-8B88-D21B75F0CCFB}"/>
              </a:ext>
            </a:extLst>
          </p:cNvPr>
          <p:cNvSpPr txBox="1"/>
          <p:nvPr/>
        </p:nvSpPr>
        <p:spPr>
          <a:xfrm>
            <a:off x="457200" y="1384203"/>
            <a:ext cx="9720196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</a:rPr>
              <a:t>Nécessite une sauvegarde des configurations : </a:t>
            </a:r>
          </a:p>
          <a:p>
            <a:pPr algn="just"/>
            <a:endParaRPr lang="fr-FR" sz="800" u="sng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Copie des configurations des anciens équipements vers les nouveaux.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Sauvegarde des configurations à jour des nouveaux équipements en cas de perte.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</a:endParaRPr>
          </a:p>
          <a:p>
            <a:pPr algn="just"/>
            <a:r>
              <a:rPr lang="fr-FR" sz="1600" u="sng" dirty="0">
                <a:solidFill>
                  <a:schemeClr val="bg1"/>
                </a:solidFill>
              </a:rPr>
              <a:t>Basculement à faire lors d’un jour de creux pour ne pas arrêter la production et la communication.</a:t>
            </a:r>
          </a:p>
          <a:p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18ECCB16-23BA-9117-A989-3706E49BC3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44682" y="3429000"/>
            <a:ext cx="7908274" cy="2449527"/>
          </a:xfrm>
        </p:spPr>
        <p:txBody>
          <a:bodyPr anchor="ctr">
            <a:normAutofit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</a:rPr>
              <a:t>Prix du projet : 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Prix de l’achat du matériel, des licences et de la prestation.</a:t>
            </a:r>
          </a:p>
          <a:p>
            <a:pPr marL="457200" lvl="1" indent="0" algn="just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algn="just"/>
            <a:r>
              <a:rPr lang="fr-FR" sz="1600" u="sng" dirty="0">
                <a:solidFill>
                  <a:schemeClr val="bg1"/>
                </a:solidFill>
              </a:rPr>
              <a:t>Mise en place sur l’infrastructure :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Complexification de l’infrastructure et de son maintien.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Synchronisation automatique des configurations au sein de chaque cluster.</a:t>
            </a:r>
            <a:endParaRPr lang="fr-FR" sz="1600" dirty="0">
              <a:solidFill>
                <a:schemeClr val="bg1"/>
              </a:solidFill>
              <a:latin typeface="Aptos"/>
              <a:cs typeface="Courier New"/>
            </a:endParaRPr>
          </a:p>
          <a:p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7CFE8A33-C22D-4323-79C3-ADF96EA5C835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63CBD54-5519-6BFA-39A1-D51D509C8910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10 / 17</a:t>
            </a:r>
          </a:p>
        </p:txBody>
      </p:sp>
    </p:spTree>
    <p:extLst>
      <p:ext uri="{BB962C8B-B14F-4D97-AF65-F5344CB8AC3E}">
        <p14:creationId xmlns:p14="http://schemas.microsoft.com/office/powerpoint/2010/main" val="34734360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DD4BF55-9FC1-D7E9-259D-B32D7A13F4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0FA970E0-CD09-1D1A-70A3-77E74FFEB5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7D075EA4-44C3-F9D6-17B9-BDD6288F60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CFCF38BA-698C-3822-D093-EF74628ED6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9596987" y="-920870"/>
            <a:ext cx="1847066" cy="184173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C3FE215-78FE-D7EC-7DFF-711EBE7576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7391463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4</a:t>
            </a:r>
            <a:r>
              <a:rPr lang="fr-FR" sz="3600" b="0" dirty="0">
                <a:solidFill>
                  <a:schemeClr val="bg1"/>
                </a:solidFill>
                <a:latin typeface="Aptos Display" panose="020B0004020202020204" pitchFamily="34" charset="0"/>
              </a:rPr>
              <a:t>.1. PLANNING ORGANISATIONNEL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5F94820E-02BE-D4FC-E81A-6D02E714B2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C220892B-1E0D-4027-7F3B-799ED36A4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EF55E9D6-0AA3-8BF4-9FB5-A1315CE0FE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2D8A7702-E68B-1246-83AE-01FC9D9300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73B08D71-81FC-46C5-8D6C-7266CC31F099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4075281">
            <a:off x="-1614244" y="5115528"/>
            <a:ext cx="2818778" cy="1555301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4CCADE0-6750-8D34-D490-0065AAF90DCB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11 / 17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750666BA-AFD2-9EBE-CAEF-E48D4470CE7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8009" b="28520"/>
          <a:stretch/>
        </p:blipFill>
        <p:spPr>
          <a:xfrm>
            <a:off x="1556995" y="3150848"/>
            <a:ext cx="10029996" cy="27423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pic>
        <p:nvPicPr>
          <p:cNvPr id="12" name="Image 11" descr="Une image contenant texte, capture d’écran, Police, algèbre&#10;&#10;Description générée automatiquement">
            <a:extLst>
              <a:ext uri="{FF2B5EF4-FFF2-40B4-BE49-F238E27FC236}">
                <a16:creationId xmlns:a16="http://schemas.microsoft.com/office/drawing/2014/main" id="{26738EED-F13D-5F81-D8D6-291C167EC34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994" y="1327280"/>
            <a:ext cx="9143625" cy="1823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89194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3AD1A13-78D6-70EE-BDBF-05209B5C29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BB456BE5-B4F5-7C27-5405-0E73F7B032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C0832C8D-1F86-3A48-6B68-273D2AA484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993919B6-B508-70A0-AF49-FB589B89D818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9596987" y="-920870"/>
            <a:ext cx="1847066" cy="184173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43988A87-718A-79A4-65AD-37EBA66A74B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7417587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4</a:t>
            </a:r>
            <a:r>
              <a:rPr lang="fr-FR" sz="3600" b="0" dirty="0">
                <a:solidFill>
                  <a:schemeClr val="bg1"/>
                </a:solidFill>
                <a:latin typeface="Aptos Display" panose="020B0004020202020204" pitchFamily="34" charset="0"/>
              </a:rPr>
              <a:t>.2. PLANNING ORGANISATIONNEL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82C4927B-A271-5426-ECFE-ED07E963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E74AE815-C35F-CDFD-B32D-FCD88F1637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8FDFD944-7BF9-9572-B367-E80F312E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0DCDEEE3-2B59-67D9-438C-42C7D98C5E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E3AE59E-7BF7-4440-1C73-48149DBF780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4075281">
            <a:off x="-1614244" y="5115528"/>
            <a:ext cx="2818778" cy="1555301"/>
          </a:xfrm>
          <a:prstGeom prst="rect">
            <a:avLst/>
          </a:prstGeom>
          <a:effectLst>
            <a:reflection endPos="65000" dist="50800" dir="5400000" sy="-100000" algn="bl" rotWithShape="0"/>
          </a:effec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20E13BD-F69B-6824-F752-A38888C59953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12 / 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0A298B-28B2-1BD2-8F2E-F89052FA1C2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61000" t="60386"/>
          <a:stretch/>
        </p:blipFill>
        <p:spPr>
          <a:xfrm>
            <a:off x="2082670" y="3566226"/>
            <a:ext cx="9077677" cy="2186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0D28B456-AA79-3B97-2D85-7D917F9BEAF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0196"/>
          <a:stretch/>
        </p:blipFill>
        <p:spPr>
          <a:xfrm>
            <a:off x="2082670" y="1745449"/>
            <a:ext cx="8621153" cy="18207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3208397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FFBC8E-4730-DE44-DA7B-AFD1F53B8C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8320693-D3F3-1EF7-F35B-7319FFA711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8898A888-B66B-F34F-87D4-3DA01E7432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4A100247-44FC-C282-837A-3CE0B1DE0E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0538A964-C414-C8FC-AB66-26DC01643A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8556E6AA-123C-087C-FEAC-65672DC71A4F}"/>
              </a:ext>
            </a:extLst>
          </p:cNvPr>
          <p:cNvSpPr txBox="1"/>
          <p:nvPr/>
        </p:nvSpPr>
        <p:spPr>
          <a:xfrm>
            <a:off x="441864" y="428550"/>
            <a:ext cx="84415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 Display" panose="020B0004020202020204" pitchFamily="34" charset="0"/>
              </a:rPr>
              <a:t>4.3. RESSOURCES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0B5F6460-DD54-6100-0119-D824A7278B5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2355784">
            <a:off x="9879674" y="-850005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30D425A-3FE2-8944-9414-EB8A808B116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243523" y="5799669"/>
            <a:ext cx="1806092" cy="1748709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510FB50B-B415-299B-93DA-559A6C8A4D6F}"/>
              </a:ext>
            </a:extLst>
          </p:cNvPr>
          <p:cNvSpPr txBox="1"/>
          <p:nvPr/>
        </p:nvSpPr>
        <p:spPr>
          <a:xfrm>
            <a:off x="861230" y="1500434"/>
            <a:ext cx="276149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Ressources Humaines : </a:t>
            </a:r>
          </a:p>
          <a:p>
            <a:endParaRPr lang="fr-FR" sz="8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Personnel MédicArgile.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Prestataires externes.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Fournisseurs.</a:t>
            </a:r>
            <a:endParaRPr lang="fr-FR" dirty="0"/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0C26DA7-F027-9066-9079-898FE9483F83}"/>
              </a:ext>
            </a:extLst>
          </p:cNvPr>
          <p:cNvSpPr txBox="1"/>
          <p:nvPr/>
        </p:nvSpPr>
        <p:spPr>
          <a:xfrm>
            <a:off x="5629669" y="1992372"/>
            <a:ext cx="56593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Ressources budgétaires : 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5931C87D-E58F-8892-0780-BD93EE7CF964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13 / 17</a:t>
            </a:r>
          </a:p>
        </p:txBody>
      </p:sp>
      <p:pic>
        <p:nvPicPr>
          <p:cNvPr id="11" name="Picture 3" descr="Structure blanche">
            <a:extLst>
              <a:ext uri="{FF2B5EF4-FFF2-40B4-BE49-F238E27FC236}">
                <a16:creationId xmlns:a16="http://schemas.microsoft.com/office/drawing/2014/main" id="{01695620-998E-A8B6-D615-8FB239D29B3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2532889">
            <a:off x="1935687" y="5049693"/>
            <a:ext cx="983457" cy="95221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026" name="Picture 2" descr="Ressources humaines | Ministère des Armées">
            <a:extLst>
              <a:ext uri="{FF2B5EF4-FFF2-40B4-BE49-F238E27FC236}">
                <a16:creationId xmlns:a16="http://schemas.microsoft.com/office/drawing/2014/main" id="{03432644-D356-1FAD-C6B4-037F2F8D26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377" y="3126222"/>
            <a:ext cx="2353936" cy="13196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0000" dist="5000" dir="5400000" sy="-100000" algn="bl" rotWithShape="0"/>
          </a:effectLst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E6FA1414-485F-5274-6D19-409E305828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0690" y="2445711"/>
            <a:ext cx="7348380" cy="248503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0DC05774-3721-FBB4-BDA8-B01F705752A5}"/>
              </a:ext>
            </a:extLst>
          </p:cNvPr>
          <p:cNvSpPr txBox="1"/>
          <p:nvPr/>
        </p:nvSpPr>
        <p:spPr>
          <a:xfrm>
            <a:off x="5920909" y="5494700"/>
            <a:ext cx="5076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>
                <a:solidFill>
                  <a:schemeClr val="bg1"/>
                </a:solidFill>
              </a:rPr>
              <a:t>Prix total à prévoir (avec marge) : 30 894.581 € dont 4 970.361 € à renouveler annuellement.</a:t>
            </a:r>
            <a:endParaRPr lang="fr-FR" sz="16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5109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B1ABDB2-B921-F419-464B-AA3067487C3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7F64E671-45D1-D7EE-D701-D97F2D562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F10E6FE-E058-0E85-E894-1CC699F04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23966" y="584365"/>
            <a:ext cx="9344560" cy="624680"/>
          </a:xfrm>
        </p:spPr>
        <p:txBody>
          <a:bodyPr anchor="t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4.4. TRIANGLE QUALITE COUT DELAI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EA06BFB-5544-18E1-43AA-4DB372D635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6842" y="2539540"/>
            <a:ext cx="4670576" cy="4823865"/>
          </a:xfrm>
        </p:spPr>
        <p:txBody>
          <a:bodyPr vert="horz" lIns="91440" tIns="45720" rIns="91440" bIns="45720" rtlCol="0" anchor="t">
            <a:noAutofit/>
          </a:bodyPr>
          <a:lstStyle/>
          <a:p>
            <a:pPr algn="just"/>
            <a:r>
              <a:rPr lang="fr-FR" sz="2000" dirty="0">
                <a:solidFill>
                  <a:schemeClr val="bg1"/>
                </a:solidFill>
              </a:rPr>
              <a:t>Le triangle qualité/coût/délai est un outil essentiel pour la gestion de projet. </a:t>
            </a: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endParaRPr lang="fr-FR" sz="2000" dirty="0">
              <a:solidFill>
                <a:schemeClr val="bg1"/>
              </a:solidFill>
            </a:endParaRPr>
          </a:p>
          <a:p>
            <a:pPr algn="just"/>
            <a:r>
              <a:rPr lang="fr-FR" sz="2000" dirty="0">
                <a:solidFill>
                  <a:schemeClr val="bg1"/>
                </a:solidFill>
              </a:rPr>
              <a:t>Il permet de représenter simplement l’état d’un projet en fonction de ces trois éléments clés.</a:t>
            </a:r>
            <a:endParaRPr lang="fr-FR" sz="2000" dirty="0">
              <a:solidFill>
                <a:schemeClr val="bg1"/>
              </a:solidFill>
              <a:latin typeface="Aptos"/>
              <a:cs typeface="Courier New"/>
            </a:endParaRPr>
          </a:p>
          <a:p>
            <a:pPr algn="r"/>
            <a:endParaRPr lang="fr-FR" sz="800" dirty="0">
              <a:solidFill>
                <a:schemeClr val="bg1"/>
              </a:solidFill>
              <a:latin typeface="Aptos"/>
            </a:endParaRPr>
          </a:p>
          <a:p>
            <a:pPr algn="r"/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9" name="Straight Connector 112">
            <a:extLst>
              <a:ext uri="{FF2B5EF4-FFF2-40B4-BE49-F238E27FC236}">
                <a16:creationId xmlns:a16="http://schemas.microsoft.com/office/drawing/2014/main" id="{C827CF69-E92E-DE6A-8B79-725B7ADCFC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3" descr="Structure blanche">
            <a:extLst>
              <a:ext uri="{FF2B5EF4-FFF2-40B4-BE49-F238E27FC236}">
                <a16:creationId xmlns:a16="http://schemas.microsoft.com/office/drawing/2014/main" id="{CABE34CE-A42D-01D7-8E43-ABFAA4F1EB0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9698156" y="823342"/>
            <a:ext cx="838789" cy="849382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0" name="Picture 3" descr="Structure blanche">
            <a:extLst>
              <a:ext uri="{FF2B5EF4-FFF2-40B4-BE49-F238E27FC236}">
                <a16:creationId xmlns:a16="http://schemas.microsoft.com/office/drawing/2014/main" id="{74E38E78-B5EA-3F51-4253-E2B21DCE885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>
            <a:off x="10594346" y="138473"/>
            <a:ext cx="1361511" cy="131825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F3AF6DA2-83F9-0139-38DC-FEE19E703EF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2" t="7006" r="11900" b="29658"/>
          <a:stretch/>
        </p:blipFill>
        <p:spPr>
          <a:xfrm rot="5400000">
            <a:off x="-2658870" y="3682190"/>
            <a:ext cx="5834675" cy="5169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8EC57B4A-74EF-8ABA-2079-788A8B510C7D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14 / 17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3D51A954-2361-6132-2150-F906653F56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9027" y="2373645"/>
            <a:ext cx="5591363" cy="2977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5830275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D36C49-9817-A59F-FDA8-2F924152B6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B8170AB0-B1BC-8FC2-E2B5-9EFCF148DA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A119A57-051F-0708-2146-404EACB134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49035"/>
            <a:ext cx="6372193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4.5. INDICATEURS DE PILOTAGE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D431DEE4-54EA-E687-53FC-1B9C3548B8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B0C4E439-EF47-91FE-A619-D642675A3B8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sp>
        <p:nvSpPr>
          <p:cNvPr id="15" name="ZoneTexte 14">
            <a:extLst>
              <a:ext uri="{FF2B5EF4-FFF2-40B4-BE49-F238E27FC236}">
                <a16:creationId xmlns:a16="http://schemas.microsoft.com/office/drawing/2014/main" id="{EDBB329A-5C2E-BD25-EFA5-2D091893BA23}"/>
              </a:ext>
            </a:extLst>
          </p:cNvPr>
          <p:cNvSpPr txBox="1"/>
          <p:nvPr/>
        </p:nvSpPr>
        <p:spPr>
          <a:xfrm>
            <a:off x="811927" y="1898739"/>
            <a:ext cx="991780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Le chef de projet assurera le pilotage du projet à l’aide des indicateurs de pilotage suivants :</a:t>
            </a:r>
          </a:p>
          <a:p>
            <a:endParaRPr lang="fr-FR" sz="16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L’écart des coûts de la mise en place de la solution d’amélioration.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L’écart des durées de chacune des étapes du projet.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Les risques et niveaux de priorités de chacune des tâches du projet.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Les résultats de la mise en place de la solution.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La satisfaction du client MédicArgile par rapport à leurs attentes.</a:t>
            </a:r>
            <a:endParaRPr lang="fr-FR" sz="1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Structure blanche">
            <a:extLst>
              <a:ext uri="{FF2B5EF4-FFF2-40B4-BE49-F238E27FC236}">
                <a16:creationId xmlns:a16="http://schemas.microsoft.com/office/drawing/2014/main" id="{B183535F-7E8F-1731-D631-638DDE60AB7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6904488" y="103032"/>
            <a:ext cx="1171460" cy="113424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8" name="Picture 3" descr="Structure blanche">
            <a:extLst>
              <a:ext uri="{FF2B5EF4-FFF2-40B4-BE49-F238E27FC236}">
                <a16:creationId xmlns:a16="http://schemas.microsoft.com/office/drawing/2014/main" id="{D5A84760-622B-B9EF-181D-1E278C4E524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6908217">
            <a:off x="8107508" y="588188"/>
            <a:ext cx="675890" cy="654416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D12C597E-4B84-B75A-FE1B-1DAA0A2D6698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15 / 17</a:t>
            </a:r>
          </a:p>
        </p:txBody>
      </p:sp>
      <p:pic>
        <p:nvPicPr>
          <p:cNvPr id="1026" name="Picture 2" descr="choisir les indicateurs dans son tableau de bord">
            <a:extLst>
              <a:ext uri="{FF2B5EF4-FFF2-40B4-BE49-F238E27FC236}">
                <a16:creationId xmlns:a16="http://schemas.microsoft.com/office/drawing/2014/main" id="{4345E3C5-00C5-5654-8A30-5E3225607F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453" y="3176747"/>
            <a:ext cx="2617506" cy="22596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73814788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F45F54-C5D9-731E-071A-7A5BA52459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Rectangle 111">
            <a:extLst>
              <a:ext uri="{FF2B5EF4-FFF2-40B4-BE49-F238E27FC236}">
                <a16:creationId xmlns:a16="http://schemas.microsoft.com/office/drawing/2014/main" id="{7337EC43-2C75-FD5D-AE96-32F2762C36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Rectangle 112">
            <a:extLst>
              <a:ext uri="{FF2B5EF4-FFF2-40B4-BE49-F238E27FC236}">
                <a16:creationId xmlns:a16="http://schemas.microsoft.com/office/drawing/2014/main" id="{2E528400-6702-8529-DD18-047188D84E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>
                  <a:alpha val="40000"/>
                </a:schemeClr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5887DE84-51A6-5F2C-3A12-58C55DF289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1086" y="514639"/>
            <a:ext cx="4206243" cy="446418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5. PRESTATION</a:t>
            </a:r>
          </a:p>
        </p:txBody>
      </p:sp>
      <p:sp>
        <p:nvSpPr>
          <p:cNvPr id="114" name="Graphic 13">
            <a:extLst>
              <a:ext uri="{FF2B5EF4-FFF2-40B4-BE49-F238E27FC236}">
                <a16:creationId xmlns:a16="http://schemas.microsoft.com/office/drawing/2014/main" id="{9C7A0B4D-A475-1D38-B660-AF5222D3A3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236" y="1606411"/>
            <a:ext cx="139038" cy="139038"/>
          </a:xfrm>
          <a:custGeom>
            <a:avLst/>
            <a:gdLst>
              <a:gd name="connsiteX0" fmla="*/ 129601 w 139038"/>
              <a:gd name="connsiteY0" fmla="*/ 60082 h 139038"/>
              <a:gd name="connsiteX1" fmla="*/ 78956 w 139038"/>
              <a:gd name="connsiteY1" fmla="*/ 60082 h 139038"/>
              <a:gd name="connsiteX2" fmla="*/ 78956 w 139038"/>
              <a:gd name="connsiteY2" fmla="*/ 9437 h 139038"/>
              <a:gd name="connsiteX3" fmla="*/ 69519 w 139038"/>
              <a:gd name="connsiteY3" fmla="*/ 0 h 139038"/>
              <a:gd name="connsiteX4" fmla="*/ 60082 w 139038"/>
              <a:gd name="connsiteY4" fmla="*/ 9437 h 139038"/>
              <a:gd name="connsiteX5" fmla="*/ 60082 w 139038"/>
              <a:gd name="connsiteY5" fmla="*/ 60082 h 139038"/>
              <a:gd name="connsiteX6" fmla="*/ 9437 w 139038"/>
              <a:gd name="connsiteY6" fmla="*/ 60082 h 139038"/>
              <a:gd name="connsiteX7" fmla="*/ 0 w 139038"/>
              <a:gd name="connsiteY7" fmla="*/ 69519 h 139038"/>
              <a:gd name="connsiteX8" fmla="*/ 9437 w 139038"/>
              <a:gd name="connsiteY8" fmla="*/ 78956 h 139038"/>
              <a:gd name="connsiteX9" fmla="*/ 60082 w 139038"/>
              <a:gd name="connsiteY9" fmla="*/ 78956 h 139038"/>
              <a:gd name="connsiteX10" fmla="*/ 60082 w 139038"/>
              <a:gd name="connsiteY10" fmla="*/ 129601 h 139038"/>
              <a:gd name="connsiteX11" fmla="*/ 69519 w 139038"/>
              <a:gd name="connsiteY11" fmla="*/ 139038 h 139038"/>
              <a:gd name="connsiteX12" fmla="*/ 78956 w 139038"/>
              <a:gd name="connsiteY12" fmla="*/ 129601 h 139038"/>
              <a:gd name="connsiteX13" fmla="*/ 78956 w 139038"/>
              <a:gd name="connsiteY13" fmla="*/ 78956 h 139038"/>
              <a:gd name="connsiteX14" fmla="*/ 129601 w 139038"/>
              <a:gd name="connsiteY14" fmla="*/ 78956 h 139038"/>
              <a:gd name="connsiteX15" fmla="*/ 139038 w 139038"/>
              <a:gd name="connsiteY15" fmla="*/ 69519 h 139038"/>
              <a:gd name="connsiteX16" fmla="*/ 129601 w 139038"/>
              <a:gd name="connsiteY16" fmla="*/ 60082 h 1390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8" h="139038">
                <a:moveTo>
                  <a:pt x="129601" y="60082"/>
                </a:moveTo>
                <a:lnTo>
                  <a:pt x="78956" y="60082"/>
                </a:lnTo>
                <a:lnTo>
                  <a:pt x="78956" y="9437"/>
                </a:lnTo>
                <a:cubicBezTo>
                  <a:pt x="78956" y="4225"/>
                  <a:pt x="74731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7"/>
                  <a:pt x="0" y="69519"/>
                </a:cubicBezTo>
                <a:cubicBezTo>
                  <a:pt x="0" y="74731"/>
                  <a:pt x="4225" y="78956"/>
                  <a:pt x="9437" y="78956"/>
                </a:cubicBezTo>
                <a:lnTo>
                  <a:pt x="60082" y="78956"/>
                </a:lnTo>
                <a:lnTo>
                  <a:pt x="60082" y="129601"/>
                </a:lnTo>
                <a:cubicBezTo>
                  <a:pt x="60082" y="134813"/>
                  <a:pt x="64307" y="139038"/>
                  <a:pt x="69519" y="139038"/>
                </a:cubicBezTo>
                <a:cubicBezTo>
                  <a:pt x="74731" y="139038"/>
                  <a:pt x="78956" y="134813"/>
                  <a:pt x="78956" y="129601"/>
                </a:cubicBezTo>
                <a:lnTo>
                  <a:pt x="78956" y="78956"/>
                </a:lnTo>
                <a:lnTo>
                  <a:pt x="129601" y="78956"/>
                </a:lnTo>
                <a:cubicBezTo>
                  <a:pt x="134813" y="78956"/>
                  <a:pt x="139038" y="74731"/>
                  <a:pt x="139038" y="69519"/>
                </a:cubicBezTo>
                <a:cubicBezTo>
                  <a:pt x="139038" y="64307"/>
                  <a:pt x="134813" y="60082"/>
                  <a:pt x="129601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6" name="Graphic 12">
            <a:extLst>
              <a:ext uri="{FF2B5EF4-FFF2-40B4-BE49-F238E27FC236}">
                <a16:creationId xmlns:a16="http://schemas.microsoft.com/office/drawing/2014/main" id="{41CF6455-A9D5-6C5C-DC3B-2B5D5A28A3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014" y="1835705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chemeClr val="bg1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18" name="Graphic 15">
            <a:extLst>
              <a:ext uri="{FF2B5EF4-FFF2-40B4-BE49-F238E27FC236}">
                <a16:creationId xmlns:a16="http://schemas.microsoft.com/office/drawing/2014/main" id="{5D34670A-FF0C-5A84-72E0-2571E74088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3696" y="2060130"/>
            <a:ext cx="127713" cy="127713"/>
          </a:xfrm>
          <a:custGeom>
            <a:avLst/>
            <a:gdLst>
              <a:gd name="connsiteX0" fmla="*/ 63857 w 127713"/>
              <a:gd name="connsiteY0" fmla="*/ 18874 h 127713"/>
              <a:gd name="connsiteX1" fmla="*/ 108839 w 127713"/>
              <a:gd name="connsiteY1" fmla="*/ 63857 h 127713"/>
              <a:gd name="connsiteX2" fmla="*/ 63857 w 127713"/>
              <a:gd name="connsiteY2" fmla="*/ 108839 h 127713"/>
              <a:gd name="connsiteX3" fmla="*/ 18874 w 127713"/>
              <a:gd name="connsiteY3" fmla="*/ 63857 h 127713"/>
              <a:gd name="connsiteX4" fmla="*/ 63857 w 127713"/>
              <a:gd name="connsiteY4" fmla="*/ 18874 h 127713"/>
              <a:gd name="connsiteX5" fmla="*/ 63857 w 127713"/>
              <a:gd name="connsiteY5" fmla="*/ 0 h 127713"/>
              <a:gd name="connsiteX6" fmla="*/ 0 w 127713"/>
              <a:gd name="connsiteY6" fmla="*/ 63857 h 127713"/>
              <a:gd name="connsiteX7" fmla="*/ 63857 w 127713"/>
              <a:gd name="connsiteY7" fmla="*/ 127713 h 127713"/>
              <a:gd name="connsiteX8" fmla="*/ 127713 w 127713"/>
              <a:gd name="connsiteY8" fmla="*/ 63857 h 127713"/>
              <a:gd name="connsiteX9" fmla="*/ 63857 w 127713"/>
              <a:gd name="connsiteY9" fmla="*/ 0 h 1277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3">
                <a:moveTo>
                  <a:pt x="63857" y="18874"/>
                </a:moveTo>
                <a:cubicBezTo>
                  <a:pt x="88700" y="18874"/>
                  <a:pt x="108839" y="39013"/>
                  <a:pt x="108839" y="63857"/>
                </a:cubicBezTo>
                <a:cubicBezTo>
                  <a:pt x="108839" y="88700"/>
                  <a:pt x="88700" y="108839"/>
                  <a:pt x="63857" y="108839"/>
                </a:cubicBezTo>
                <a:cubicBezTo>
                  <a:pt x="39013" y="108839"/>
                  <a:pt x="18874" y="88700"/>
                  <a:pt x="18874" y="63857"/>
                </a:cubicBezTo>
                <a:cubicBezTo>
                  <a:pt x="18898" y="39023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3"/>
                  <a:pt x="63857" y="127713"/>
                </a:cubicBezTo>
                <a:cubicBezTo>
                  <a:pt x="99124" y="127713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20" name="Straight Connector 124">
            <a:extLst>
              <a:ext uri="{FF2B5EF4-FFF2-40B4-BE49-F238E27FC236}">
                <a16:creationId xmlns:a16="http://schemas.microsoft.com/office/drawing/2014/main" id="{BFAD2506-BECC-03B1-9A37-F22708AA03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301262" y="3496322"/>
            <a:ext cx="0" cy="335280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ZoneTexte 9">
            <a:extLst>
              <a:ext uri="{FF2B5EF4-FFF2-40B4-BE49-F238E27FC236}">
                <a16:creationId xmlns:a16="http://schemas.microsoft.com/office/drawing/2014/main" id="{903D7061-A736-A8ED-6B79-74C7F3C0DEFD}"/>
              </a:ext>
            </a:extLst>
          </p:cNvPr>
          <p:cNvSpPr txBox="1"/>
          <p:nvPr/>
        </p:nvSpPr>
        <p:spPr>
          <a:xfrm>
            <a:off x="1644713" y="1603496"/>
            <a:ext cx="9615533" cy="538609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fr-FR" sz="1600" u="sng" dirty="0">
                <a:solidFill>
                  <a:schemeClr val="bg1"/>
                </a:solidFill>
              </a:rPr>
              <a:t>Le livrable fourni par les prestataires devra :</a:t>
            </a:r>
          </a:p>
          <a:p>
            <a:endParaRPr lang="fr-FR" sz="16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S’appuyer sur le planning organisationnel fourni dans le cahier des charges.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Comparé les résultats réels aux résultats préétablis.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La rédaction des recettes de tests.</a:t>
            </a: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algn="just"/>
            <a:r>
              <a:rPr lang="fr-FR" sz="1600" u="sng" dirty="0">
                <a:solidFill>
                  <a:schemeClr val="bg1"/>
                </a:solidFill>
              </a:rPr>
              <a:t>Le prestaire à retenir lors de l’évaluation devra remplir les points suivants :</a:t>
            </a:r>
          </a:p>
          <a:p>
            <a:pPr algn="just"/>
            <a:endParaRPr lang="fr-FR" sz="800" u="sng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Au minimum un diplôme de niveau RNCP 5 ou plus (BAC+2 minimum).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Les compétences en infrastructure et sécurité réseau.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Les compétences de l’environnement Cisco.</a:t>
            </a:r>
          </a:p>
          <a:p>
            <a:pPr marL="285750" indent="-285750" algn="just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</a:rPr>
              <a:t>Les compétences de l’environnement Stormshield.</a:t>
            </a: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fr-FR" sz="1600" dirty="0">
              <a:solidFill>
                <a:schemeClr val="bg1"/>
              </a:solidFill>
            </a:endParaRPr>
          </a:p>
        </p:txBody>
      </p:sp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793CB5C2-479F-27BF-1419-E38022D35A3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4334991">
            <a:off x="-1160992" y="4887063"/>
            <a:ext cx="2321982" cy="231528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0F2D4EBE-4C1A-A84B-56D5-58BEDEA720F4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 rot="16200000">
            <a:off x="8394645" y="3047712"/>
            <a:ext cx="6858000" cy="762576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2511CF16-C321-9A5F-475E-E34A28292295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16 / 17</a:t>
            </a:r>
          </a:p>
        </p:txBody>
      </p:sp>
      <p:pic>
        <p:nvPicPr>
          <p:cNvPr id="2" name="Image 1" descr="Une image contenant habits, personne, dessin humoristique, illustration&#10;&#10;Description générée automatiquement">
            <a:extLst>
              <a:ext uri="{FF2B5EF4-FFF2-40B4-BE49-F238E27FC236}">
                <a16:creationId xmlns:a16="http://schemas.microsoft.com/office/drawing/2014/main" id="{8F196326-145E-DBD3-84D3-D58DF6DF63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14" t="17163" r="23783" b="14169"/>
          <a:stretch/>
        </p:blipFill>
        <p:spPr>
          <a:xfrm>
            <a:off x="6096000" y="2880466"/>
            <a:ext cx="2668601" cy="170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234590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E6C5560-FF74-8031-D444-2B8C056428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538BC68D-DA2C-BC59-8EE8-AB226DB583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122ADFF4-60A8-3E9B-1FEE-61073436F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C286EE3E-B92D-EC88-1E4A-A7159F82A9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B11834C6-F647-1A88-C1F0-173E92D8AA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A757E4A-FF6C-E6A9-1CAD-2C6BF4EF6DBA}"/>
              </a:ext>
            </a:extLst>
          </p:cNvPr>
          <p:cNvSpPr txBox="1"/>
          <p:nvPr/>
        </p:nvSpPr>
        <p:spPr>
          <a:xfrm>
            <a:off x="5769261" y="3190367"/>
            <a:ext cx="613826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800" dirty="0">
                <a:solidFill>
                  <a:schemeClr val="bg1"/>
                </a:solidFill>
                <a:latin typeface="Aptos Display" panose="020B0004020202020204" pitchFamily="34" charset="0"/>
              </a:rPr>
              <a:t>MERCI POUR VOTRE ECOUTE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6A0CDBA6-1CC3-9D51-4617-0C0F9D4F89A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2895679A-F4CA-ED59-3077-2B21D15FAB8F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0000"/>
          </a:blip>
          <a:srcRect l="51" r="25700" b="1"/>
          <a:stretch/>
        </p:blipFill>
        <p:spPr>
          <a:xfrm rot="14931792">
            <a:off x="-406230" y="-487563"/>
            <a:ext cx="1846087" cy="178743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E93FD01E-6716-258C-0AC8-FBC0D24C28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43" y="2205566"/>
            <a:ext cx="4100636" cy="273375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  <a:softEdge rad="25400"/>
          </a:effec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31D4E7E4-C32A-8579-ACB3-A2F4F1F218E8}"/>
              </a:ext>
            </a:extLst>
          </p:cNvPr>
          <p:cNvSpPr txBox="1"/>
          <p:nvPr/>
        </p:nvSpPr>
        <p:spPr>
          <a:xfrm>
            <a:off x="114300" y="138792"/>
            <a:ext cx="928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17 / 17</a:t>
            </a:r>
          </a:p>
        </p:txBody>
      </p:sp>
    </p:spTree>
    <p:extLst>
      <p:ext uri="{BB962C8B-B14F-4D97-AF65-F5344CB8AC3E}">
        <p14:creationId xmlns:p14="http://schemas.microsoft.com/office/powerpoint/2010/main" val="2930157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Rectangle 125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Graphic 17">
            <a:extLst>
              <a:ext uri="{FF2B5EF4-FFF2-40B4-BE49-F238E27FC236}">
                <a16:creationId xmlns:a16="http://schemas.microsoft.com/office/drawing/2014/main" id="{B71758F4-3F46-45DA-8AC5-4E508DA080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12034" y="1267063"/>
            <a:ext cx="139037" cy="139039"/>
          </a:xfrm>
          <a:custGeom>
            <a:avLst/>
            <a:gdLst>
              <a:gd name="connsiteX0" fmla="*/ 129600 w 139037"/>
              <a:gd name="connsiteY0" fmla="*/ 60082 h 139039"/>
              <a:gd name="connsiteX1" fmla="*/ 78955 w 139037"/>
              <a:gd name="connsiteY1" fmla="*/ 60082 h 139039"/>
              <a:gd name="connsiteX2" fmla="*/ 78955 w 139037"/>
              <a:gd name="connsiteY2" fmla="*/ 9437 h 139039"/>
              <a:gd name="connsiteX3" fmla="*/ 69519 w 139037"/>
              <a:gd name="connsiteY3" fmla="*/ 0 h 139039"/>
              <a:gd name="connsiteX4" fmla="*/ 60082 w 139037"/>
              <a:gd name="connsiteY4" fmla="*/ 9437 h 139039"/>
              <a:gd name="connsiteX5" fmla="*/ 60082 w 139037"/>
              <a:gd name="connsiteY5" fmla="*/ 60082 h 139039"/>
              <a:gd name="connsiteX6" fmla="*/ 9437 w 139037"/>
              <a:gd name="connsiteY6" fmla="*/ 60082 h 139039"/>
              <a:gd name="connsiteX7" fmla="*/ 0 w 139037"/>
              <a:gd name="connsiteY7" fmla="*/ 69520 h 139039"/>
              <a:gd name="connsiteX8" fmla="*/ 9437 w 139037"/>
              <a:gd name="connsiteY8" fmla="*/ 78957 h 139039"/>
              <a:gd name="connsiteX9" fmla="*/ 60082 w 139037"/>
              <a:gd name="connsiteY9" fmla="*/ 78957 h 139039"/>
              <a:gd name="connsiteX10" fmla="*/ 60082 w 139037"/>
              <a:gd name="connsiteY10" fmla="*/ 129602 h 139039"/>
              <a:gd name="connsiteX11" fmla="*/ 69519 w 139037"/>
              <a:gd name="connsiteY11" fmla="*/ 139039 h 139039"/>
              <a:gd name="connsiteX12" fmla="*/ 78955 w 139037"/>
              <a:gd name="connsiteY12" fmla="*/ 129602 h 139039"/>
              <a:gd name="connsiteX13" fmla="*/ 78955 w 139037"/>
              <a:gd name="connsiteY13" fmla="*/ 78957 h 139039"/>
              <a:gd name="connsiteX14" fmla="*/ 129600 w 139037"/>
              <a:gd name="connsiteY14" fmla="*/ 78957 h 139039"/>
              <a:gd name="connsiteX15" fmla="*/ 139037 w 139037"/>
              <a:gd name="connsiteY15" fmla="*/ 69520 h 139039"/>
              <a:gd name="connsiteX16" fmla="*/ 129600 w 139037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7" h="139039">
                <a:moveTo>
                  <a:pt x="129600" y="60082"/>
                </a:moveTo>
                <a:lnTo>
                  <a:pt x="78955" y="60082"/>
                </a:lnTo>
                <a:lnTo>
                  <a:pt x="78955" y="9437"/>
                </a:lnTo>
                <a:cubicBezTo>
                  <a:pt x="78955" y="4225"/>
                  <a:pt x="74730" y="0"/>
                  <a:pt x="69519" y="0"/>
                </a:cubicBezTo>
                <a:cubicBezTo>
                  <a:pt x="64307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7" y="139039"/>
                  <a:pt x="69519" y="139039"/>
                </a:cubicBezTo>
                <a:cubicBezTo>
                  <a:pt x="74730" y="139039"/>
                  <a:pt x="78955" y="134814"/>
                  <a:pt x="78955" y="129602"/>
                </a:cubicBezTo>
                <a:lnTo>
                  <a:pt x="78955" y="78957"/>
                </a:lnTo>
                <a:lnTo>
                  <a:pt x="129600" y="78957"/>
                </a:lnTo>
                <a:cubicBezTo>
                  <a:pt x="134812" y="78957"/>
                  <a:pt x="139037" y="74731"/>
                  <a:pt x="139037" y="69520"/>
                </a:cubicBezTo>
                <a:cubicBezTo>
                  <a:pt x="139037" y="64308"/>
                  <a:pt x="134812" y="60082"/>
                  <a:pt x="129600" y="60082"/>
                </a:cubicBezTo>
                <a:close/>
              </a:path>
            </a:pathLst>
          </a:custGeom>
          <a:solidFill>
            <a:schemeClr val="bg1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cxnSp>
        <p:nvCxnSpPr>
          <p:cNvPr id="130" name="Straight Connector 12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Graphic 21">
            <a:extLst>
              <a:ext uri="{FF2B5EF4-FFF2-40B4-BE49-F238E27FC236}">
                <a16:creationId xmlns:a16="http://schemas.microsoft.com/office/drawing/2014/main" id="{8D61482F-F3C5-4D66-8C5D-C6BBE3E127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752801" y="1659316"/>
            <a:ext cx="127713" cy="127714"/>
          </a:xfrm>
          <a:custGeom>
            <a:avLst/>
            <a:gdLst>
              <a:gd name="connsiteX0" fmla="*/ 63857 w 127713"/>
              <a:gd name="connsiteY0" fmla="*/ 18874 h 127714"/>
              <a:gd name="connsiteX1" fmla="*/ 108839 w 127713"/>
              <a:gd name="connsiteY1" fmla="*/ 63857 h 127714"/>
              <a:gd name="connsiteX2" fmla="*/ 63857 w 127713"/>
              <a:gd name="connsiteY2" fmla="*/ 108840 h 127714"/>
              <a:gd name="connsiteX3" fmla="*/ 18874 w 127713"/>
              <a:gd name="connsiteY3" fmla="*/ 63857 h 127714"/>
              <a:gd name="connsiteX4" fmla="*/ 63857 w 127713"/>
              <a:gd name="connsiteY4" fmla="*/ 18874 h 127714"/>
              <a:gd name="connsiteX5" fmla="*/ 63857 w 127713"/>
              <a:gd name="connsiteY5" fmla="*/ 0 h 127714"/>
              <a:gd name="connsiteX6" fmla="*/ 0 w 127713"/>
              <a:gd name="connsiteY6" fmla="*/ 63857 h 127714"/>
              <a:gd name="connsiteX7" fmla="*/ 63857 w 127713"/>
              <a:gd name="connsiteY7" fmla="*/ 127714 h 127714"/>
              <a:gd name="connsiteX8" fmla="*/ 127713 w 127713"/>
              <a:gd name="connsiteY8" fmla="*/ 63857 h 127714"/>
              <a:gd name="connsiteX9" fmla="*/ 63857 w 127713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3" h="127714">
                <a:moveTo>
                  <a:pt x="63857" y="18874"/>
                </a:moveTo>
                <a:cubicBezTo>
                  <a:pt x="88700" y="18874"/>
                  <a:pt x="108839" y="39014"/>
                  <a:pt x="108839" y="63857"/>
                </a:cubicBezTo>
                <a:cubicBezTo>
                  <a:pt x="108839" y="88700"/>
                  <a:pt x="88700" y="108840"/>
                  <a:pt x="63857" y="108840"/>
                </a:cubicBezTo>
                <a:cubicBezTo>
                  <a:pt x="39013" y="108840"/>
                  <a:pt x="18874" y="88700"/>
                  <a:pt x="18874" y="63857"/>
                </a:cubicBezTo>
                <a:cubicBezTo>
                  <a:pt x="18898" y="39024"/>
                  <a:pt x="39023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3" y="99124"/>
                  <a:pt x="127713" y="63857"/>
                </a:cubicBezTo>
                <a:cubicBezTo>
                  <a:pt x="127713" y="28590"/>
                  <a:pt x="99124" y="0"/>
                  <a:pt x="63857" y="0"/>
                </a:cubicBezTo>
                <a:close/>
              </a:path>
            </a:pathLst>
          </a:custGeom>
          <a:solidFill>
            <a:schemeClr val="bg1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C0AC2CF0-A6F8-1756-8460-E40827783E13}"/>
              </a:ext>
            </a:extLst>
          </p:cNvPr>
          <p:cNvSpPr txBox="1"/>
          <p:nvPr/>
        </p:nvSpPr>
        <p:spPr>
          <a:xfrm>
            <a:off x="5270658" y="204714"/>
            <a:ext cx="8441504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>
              <a:spcAft>
                <a:spcPts val="600"/>
              </a:spcAft>
            </a:pPr>
            <a:r>
              <a:rPr lang="fr-FR" sz="3600" dirty="0">
                <a:solidFill>
                  <a:schemeClr val="bg1"/>
                </a:solidFill>
                <a:latin typeface="Aptos Display" panose="020B0004020202020204" pitchFamily="34" charset="0"/>
              </a:rPr>
              <a:t>SOMMAIRE</a:t>
            </a:r>
          </a:p>
        </p:txBody>
      </p:sp>
      <p:pic>
        <p:nvPicPr>
          <p:cNvPr id="3" name="Picture 3" descr="Structure blanche">
            <a:extLst>
              <a:ext uri="{FF2B5EF4-FFF2-40B4-BE49-F238E27FC236}">
                <a16:creationId xmlns:a16="http://schemas.microsoft.com/office/drawing/2014/main" id="{E8AD630B-2313-C1DE-C084-6632BEFF1D6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9237368">
            <a:off x="10172162" y="5816006"/>
            <a:ext cx="2818778" cy="1555301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A0314D8B-C2D9-7734-E802-0C5B01AB3671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4931792">
            <a:off x="-387181" y="-436665"/>
            <a:ext cx="1856220" cy="179724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6649E004-67FB-E682-5AEE-34569CAD76A2}"/>
              </a:ext>
            </a:extLst>
          </p:cNvPr>
          <p:cNvSpPr txBox="1"/>
          <p:nvPr/>
        </p:nvSpPr>
        <p:spPr>
          <a:xfrm>
            <a:off x="5813230" y="582669"/>
            <a:ext cx="576695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NOTE DE CADRAGE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SOLUTION EXISTANTE :</a:t>
            </a:r>
          </a:p>
          <a:p>
            <a:pPr lvl="1"/>
            <a:r>
              <a:rPr lang="fr-FR" sz="2000" dirty="0">
                <a:solidFill>
                  <a:schemeClr val="bg1"/>
                </a:solidFill>
                <a:latin typeface="+mj-lt"/>
              </a:rPr>
              <a:t>	- RISQUES ET CONTRAINTES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pPr marL="457200" indent="-457200">
              <a:buFont typeface="+mj-lt"/>
              <a:buAutoNum type="arabicPeriod"/>
            </a:pPr>
            <a:r>
              <a:rPr lang="fr-FR" sz="2000" dirty="0">
                <a:solidFill>
                  <a:schemeClr val="bg1"/>
                </a:solidFill>
                <a:latin typeface="+mj-lt"/>
              </a:rPr>
              <a:t>SOLUTION D’AMELIORATION :</a:t>
            </a:r>
          </a:p>
          <a:p>
            <a:r>
              <a:rPr lang="fr-FR" sz="2400" dirty="0">
                <a:solidFill>
                  <a:schemeClr val="bg1"/>
                </a:solidFill>
                <a:latin typeface="+mj-lt"/>
              </a:rPr>
              <a:t>	- 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CHOIX TECHNIQUE</a:t>
            </a: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	- AVANTAGES</a:t>
            </a:r>
            <a:br>
              <a:rPr lang="fr-FR" sz="2000" dirty="0">
                <a:solidFill>
                  <a:schemeClr val="bg1"/>
                </a:solidFill>
                <a:latin typeface="+mj-lt"/>
              </a:rPr>
            </a:br>
            <a:r>
              <a:rPr lang="fr-FR" sz="2000" dirty="0">
                <a:solidFill>
                  <a:schemeClr val="bg1"/>
                </a:solidFill>
                <a:latin typeface="+mj-lt"/>
              </a:rPr>
              <a:t>	- RISQUES ET CONTRAINTES</a:t>
            </a:r>
          </a:p>
          <a:p>
            <a:pPr marL="457200" indent="-457200">
              <a:buFont typeface="+mj-lt"/>
              <a:buAutoNum type="arabicPeriod"/>
            </a:pPr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4.    ORGANISATION DU PROJET : </a:t>
            </a:r>
          </a:p>
          <a:p>
            <a:pPr lvl="1"/>
            <a:r>
              <a:rPr lang="fr-FR" sz="2400" dirty="0">
                <a:solidFill>
                  <a:schemeClr val="bg1"/>
                </a:solidFill>
                <a:latin typeface="+mj-lt"/>
              </a:rPr>
              <a:t>	- </a:t>
            </a:r>
            <a:r>
              <a:rPr lang="fr-FR" sz="2000" dirty="0">
                <a:solidFill>
                  <a:schemeClr val="bg1"/>
                </a:solidFill>
                <a:latin typeface="+mj-lt"/>
              </a:rPr>
              <a:t>PLANNING</a:t>
            </a:r>
          </a:p>
          <a:p>
            <a:pPr lvl="1"/>
            <a:r>
              <a:rPr lang="fr-FR" sz="2000" dirty="0">
                <a:solidFill>
                  <a:schemeClr val="bg1"/>
                </a:solidFill>
                <a:latin typeface="+mj-lt"/>
              </a:rPr>
              <a:t>	- RESSOURCES</a:t>
            </a:r>
          </a:p>
          <a:p>
            <a:pPr lvl="1"/>
            <a:r>
              <a:rPr lang="fr-FR" sz="2000" dirty="0">
                <a:solidFill>
                  <a:schemeClr val="bg1"/>
                </a:solidFill>
                <a:latin typeface="+mj-lt"/>
              </a:rPr>
              <a:t>	- INDICATEURS DE PILOTAGE</a:t>
            </a:r>
          </a:p>
          <a:p>
            <a:pPr lvl="1"/>
            <a:r>
              <a:rPr lang="fr-FR" sz="2000" dirty="0">
                <a:solidFill>
                  <a:schemeClr val="bg1"/>
                </a:solidFill>
                <a:latin typeface="+mj-lt"/>
              </a:rPr>
              <a:t>	- TRIANGLE QUALITE COUT DELAI</a:t>
            </a:r>
          </a:p>
          <a:p>
            <a:endParaRPr lang="fr-FR" sz="2000" dirty="0">
              <a:solidFill>
                <a:schemeClr val="bg1"/>
              </a:solidFill>
              <a:latin typeface="+mj-lt"/>
            </a:endParaRPr>
          </a:p>
          <a:p>
            <a:r>
              <a:rPr lang="fr-FR" sz="2000" dirty="0">
                <a:solidFill>
                  <a:schemeClr val="bg1"/>
                </a:solidFill>
                <a:latin typeface="+mj-lt"/>
              </a:rPr>
              <a:t>5.    PRESTATION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F62EAA0C-425E-DEAD-2610-207F4DA74644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2 / 17</a:t>
            </a:r>
          </a:p>
        </p:txBody>
      </p:sp>
      <p:pic>
        <p:nvPicPr>
          <p:cNvPr id="2" name="Image 1" descr="Une image contenant dessin, habits, dessin humoristique, chaussures&#10;&#10;Description générée automatiquement">
            <a:extLst>
              <a:ext uri="{FF2B5EF4-FFF2-40B4-BE49-F238E27FC236}">
                <a16:creationId xmlns:a16="http://schemas.microsoft.com/office/drawing/2014/main" id="{D45E7598-DB5D-BFB4-F06D-C9F84DB0EA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2304" y="2685929"/>
            <a:ext cx="2942974" cy="19584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676548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B012332-C69A-BCF7-7595-828008A4F6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Rectangle 126">
            <a:extLst>
              <a:ext uri="{FF2B5EF4-FFF2-40B4-BE49-F238E27FC236}">
                <a16:creationId xmlns:a16="http://schemas.microsoft.com/office/drawing/2014/main" id="{88113EF3-29C9-D553-A225-5B8999304D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FF99BD-C5CA-D75C-EE3B-15DDAEB4D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49035"/>
            <a:ext cx="9583721" cy="668127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1. NOTE DE CADRAGE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6F086BDC-2034-4753-FEC8-0C466CA688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29322" y="6274341"/>
            <a:ext cx="11353800" cy="0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oneTexte 6">
            <a:extLst>
              <a:ext uri="{FF2B5EF4-FFF2-40B4-BE49-F238E27FC236}">
                <a16:creationId xmlns:a16="http://schemas.microsoft.com/office/drawing/2014/main" id="{0BC4D79F-CE1C-C846-5920-D3DBA22346B0}"/>
              </a:ext>
            </a:extLst>
          </p:cNvPr>
          <p:cNvSpPr txBox="1"/>
          <p:nvPr/>
        </p:nvSpPr>
        <p:spPr>
          <a:xfrm>
            <a:off x="829322" y="1423444"/>
            <a:ext cx="8948057" cy="10944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Base du projet :</a:t>
            </a: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fr-FR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Afin de m</a:t>
            </a:r>
            <a:r>
              <a:rPr lang="fr-FR" sz="1600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ettre à niveau l’architecture de son système d’information, l’entreprise fait appel à mes services de prestation pour leur proposer une solution d’amélioration.</a:t>
            </a:r>
          </a:p>
          <a:p>
            <a:pPr algn="just"/>
            <a:r>
              <a:rPr lang="fr-FR" sz="1600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La solution proposée sera la redondance des équipements réseaux.</a:t>
            </a:r>
            <a:endParaRPr lang="fr-FR" sz="1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3" descr="Structure blanche">
            <a:extLst>
              <a:ext uri="{FF2B5EF4-FFF2-40B4-BE49-F238E27FC236}">
                <a16:creationId xmlns:a16="http://schemas.microsoft.com/office/drawing/2014/main" id="{99BF1762-4107-B569-B169-FE55E111EE9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263635">
            <a:off x="10225631" y="-603910"/>
            <a:ext cx="2818778" cy="1555301"/>
          </a:xfrm>
          <a:prstGeom prst="rect">
            <a:avLst/>
          </a:prstGeom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B355AD4-AAED-CCF6-757F-8BA2B8D896C8}"/>
              </a:ext>
            </a:extLst>
          </p:cNvPr>
          <p:cNvSpPr txBox="1"/>
          <p:nvPr/>
        </p:nvSpPr>
        <p:spPr>
          <a:xfrm>
            <a:off x="3463076" y="3071880"/>
            <a:ext cx="8432361" cy="86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Objectifs du projet :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fr-FR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Ce projet a pour objectif de proposer une mise à niveau de l’infrastructure systèmes et réseaux MedicArgile pour s’affranchir des risques de la solution actuels.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5AB705C-78D6-6C80-3CA7-C61BA08AE644}"/>
              </a:ext>
            </a:extLst>
          </p:cNvPr>
          <p:cNvSpPr txBox="1"/>
          <p:nvPr/>
        </p:nvSpPr>
        <p:spPr>
          <a:xfrm>
            <a:off x="3463076" y="4507170"/>
            <a:ext cx="8432361" cy="1181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Amplitude du projet : 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La mise en place de ce projet s’effectuera sur une durée totale et maximale de 3 mois et 6 jours à compter du 9 Décembre 2024.</a:t>
            </a:r>
          </a:p>
          <a:p>
            <a:pPr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3" descr="Structure blanche">
            <a:extLst>
              <a:ext uri="{FF2B5EF4-FFF2-40B4-BE49-F238E27FC236}">
                <a16:creationId xmlns:a16="http://schemas.microsoft.com/office/drawing/2014/main" id="{0BF7251F-7F9F-D9FE-1013-FE35FB02B8BC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4971068" y="123369"/>
            <a:ext cx="1171460" cy="113424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18" name="Picture 3" descr="Structure blanche">
            <a:extLst>
              <a:ext uri="{FF2B5EF4-FFF2-40B4-BE49-F238E27FC236}">
                <a16:creationId xmlns:a16="http://schemas.microsoft.com/office/drawing/2014/main" id="{220678EF-069D-ECCA-C8DA-25C5512672C7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6186111" y="701392"/>
            <a:ext cx="675890" cy="654416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1B6B66E-C080-D060-3C0C-DD70FBA46D50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3 / 17</a:t>
            </a:r>
          </a:p>
        </p:txBody>
      </p:sp>
      <p:pic>
        <p:nvPicPr>
          <p:cNvPr id="3" name="Image 2" descr="Une image contenant personne, habits, Apprentissage, intérieur&#10;&#10;Description générée automatiquement">
            <a:extLst>
              <a:ext uri="{FF2B5EF4-FFF2-40B4-BE49-F238E27FC236}">
                <a16:creationId xmlns:a16="http://schemas.microsoft.com/office/drawing/2014/main" id="{88124639-2CE5-3281-1358-3EF44AE84F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143" y="3156175"/>
            <a:ext cx="2198268" cy="15422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66036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5B50528-2FBE-9697-DC37-0C749FE97F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62E52974-E11B-C9D7-6987-0415A309F6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77FE327C-FEB7-D3E1-7F30-B955A763FA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B7A350A-2D49-5B11-7E66-53361182BF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54" y="846762"/>
            <a:ext cx="7712371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 Display" panose="020B0004020202020204" pitchFamily="34" charset="0"/>
              </a:rPr>
              <a:t>2.1. SOLUTION EXISTANTE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823DF5E2-DB23-6585-6E6A-AB6FED129C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CB132B42-59C0-63E1-B9B1-6EFB488DDE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BDF37625-BAFC-B206-6F3E-C24FBD987D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CAE2C7C6-BCA6-2183-8E6C-D42A8C7F08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690D9DD2-EC6C-43FE-73E6-19270BB1DC8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63979"/>
            <a:ext cx="12192001" cy="494020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3F75C7F4-32CE-A37D-397C-1379567434F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EFA424CD-1010-F385-245C-31018D90D90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9726134">
            <a:off x="10103447" y="1475888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786DD930-21DD-C57E-B06F-DA82F7E2A177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4 / 17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69324C7C-A4A9-81CE-7D4C-A1E4771758C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3056" y="2049868"/>
            <a:ext cx="4337985" cy="3831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A295DA47-48A0-E079-415C-EC108580538A}"/>
              </a:ext>
            </a:extLst>
          </p:cNvPr>
          <p:cNvSpPr txBox="1"/>
          <p:nvPr/>
        </p:nvSpPr>
        <p:spPr>
          <a:xfrm>
            <a:off x="6273414" y="2796026"/>
            <a:ext cx="5506212" cy="2890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Risques et contraintes :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Manque de redondance du pare-feu Stormshield.</a:t>
            </a: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Obsolescence du matériel, risque de failles logicielles. </a:t>
            </a: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cas de panne, le réseau est vulnérable et isolé d’internet.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04712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6285E46-1D94-330E-A964-3937BFD775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5" name="Rectangle 124">
            <a:extLst>
              <a:ext uri="{FF2B5EF4-FFF2-40B4-BE49-F238E27FC236}">
                <a16:creationId xmlns:a16="http://schemas.microsoft.com/office/drawing/2014/main" id="{5C6570E5-4456-4979-7B58-DE416168EE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!!Rectangle">
            <a:extLst>
              <a:ext uri="{FF2B5EF4-FFF2-40B4-BE49-F238E27FC236}">
                <a16:creationId xmlns:a16="http://schemas.microsoft.com/office/drawing/2014/main" id="{AADBCC65-3CD8-36E4-0A80-0302CE46C5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E72C66B-54A8-6CE8-B24E-0395A4D903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4954" y="846762"/>
            <a:ext cx="7712371" cy="75025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Aptos Display" panose="020B0004020202020204" pitchFamily="34" charset="0"/>
              </a:rPr>
              <a:t>2.2. SOLUTION EXISTANTE</a:t>
            </a:r>
          </a:p>
        </p:txBody>
      </p:sp>
      <p:cxnSp>
        <p:nvCxnSpPr>
          <p:cNvPr id="129" name="Straight Connector 128">
            <a:extLst>
              <a:ext uri="{FF2B5EF4-FFF2-40B4-BE49-F238E27FC236}">
                <a16:creationId xmlns:a16="http://schemas.microsoft.com/office/drawing/2014/main" id="{C94D9D9F-A27C-D0B0-4D71-DB41D66C72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Graphic 13">
            <a:extLst>
              <a:ext uri="{FF2B5EF4-FFF2-40B4-BE49-F238E27FC236}">
                <a16:creationId xmlns:a16="http://schemas.microsoft.com/office/drawing/2014/main" id="{16F39F80-4D19-E2E8-6A24-D647F12A78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4954" y="2875093"/>
            <a:ext cx="139039" cy="139039"/>
          </a:xfrm>
          <a:custGeom>
            <a:avLst/>
            <a:gdLst>
              <a:gd name="connsiteX0" fmla="*/ 129602 w 139039"/>
              <a:gd name="connsiteY0" fmla="*/ 60082 h 139039"/>
              <a:gd name="connsiteX1" fmla="*/ 78957 w 139039"/>
              <a:gd name="connsiteY1" fmla="*/ 60082 h 139039"/>
              <a:gd name="connsiteX2" fmla="*/ 78957 w 139039"/>
              <a:gd name="connsiteY2" fmla="*/ 9437 h 139039"/>
              <a:gd name="connsiteX3" fmla="*/ 69520 w 139039"/>
              <a:gd name="connsiteY3" fmla="*/ 0 h 139039"/>
              <a:gd name="connsiteX4" fmla="*/ 60082 w 139039"/>
              <a:gd name="connsiteY4" fmla="*/ 9437 h 139039"/>
              <a:gd name="connsiteX5" fmla="*/ 60082 w 139039"/>
              <a:gd name="connsiteY5" fmla="*/ 60082 h 139039"/>
              <a:gd name="connsiteX6" fmla="*/ 9437 w 139039"/>
              <a:gd name="connsiteY6" fmla="*/ 60082 h 139039"/>
              <a:gd name="connsiteX7" fmla="*/ 0 w 139039"/>
              <a:gd name="connsiteY7" fmla="*/ 69520 h 139039"/>
              <a:gd name="connsiteX8" fmla="*/ 9437 w 139039"/>
              <a:gd name="connsiteY8" fmla="*/ 78957 h 139039"/>
              <a:gd name="connsiteX9" fmla="*/ 60082 w 139039"/>
              <a:gd name="connsiteY9" fmla="*/ 78957 h 139039"/>
              <a:gd name="connsiteX10" fmla="*/ 60082 w 139039"/>
              <a:gd name="connsiteY10" fmla="*/ 129602 h 139039"/>
              <a:gd name="connsiteX11" fmla="*/ 69520 w 139039"/>
              <a:gd name="connsiteY11" fmla="*/ 139039 h 139039"/>
              <a:gd name="connsiteX12" fmla="*/ 78957 w 139039"/>
              <a:gd name="connsiteY12" fmla="*/ 129602 h 139039"/>
              <a:gd name="connsiteX13" fmla="*/ 78957 w 139039"/>
              <a:gd name="connsiteY13" fmla="*/ 78957 h 139039"/>
              <a:gd name="connsiteX14" fmla="*/ 129602 w 139039"/>
              <a:gd name="connsiteY14" fmla="*/ 78957 h 139039"/>
              <a:gd name="connsiteX15" fmla="*/ 139039 w 139039"/>
              <a:gd name="connsiteY15" fmla="*/ 69520 h 139039"/>
              <a:gd name="connsiteX16" fmla="*/ 129602 w 139039"/>
              <a:gd name="connsiteY16" fmla="*/ 60082 h 1390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39039" h="139039">
                <a:moveTo>
                  <a:pt x="129602" y="60082"/>
                </a:moveTo>
                <a:lnTo>
                  <a:pt x="78957" y="60082"/>
                </a:lnTo>
                <a:lnTo>
                  <a:pt x="78957" y="9437"/>
                </a:lnTo>
                <a:cubicBezTo>
                  <a:pt x="78957" y="4225"/>
                  <a:pt x="74731" y="0"/>
                  <a:pt x="69520" y="0"/>
                </a:cubicBezTo>
                <a:cubicBezTo>
                  <a:pt x="64308" y="0"/>
                  <a:pt x="60082" y="4225"/>
                  <a:pt x="60082" y="9437"/>
                </a:cubicBezTo>
                <a:lnTo>
                  <a:pt x="60082" y="60082"/>
                </a:lnTo>
                <a:lnTo>
                  <a:pt x="9437" y="60082"/>
                </a:lnTo>
                <a:cubicBezTo>
                  <a:pt x="4225" y="60082"/>
                  <a:pt x="0" y="64308"/>
                  <a:pt x="0" y="69520"/>
                </a:cubicBezTo>
                <a:cubicBezTo>
                  <a:pt x="0" y="74731"/>
                  <a:pt x="4225" y="78957"/>
                  <a:pt x="9437" y="78957"/>
                </a:cubicBezTo>
                <a:lnTo>
                  <a:pt x="60082" y="78957"/>
                </a:lnTo>
                <a:lnTo>
                  <a:pt x="60082" y="129602"/>
                </a:lnTo>
                <a:cubicBezTo>
                  <a:pt x="60082" y="134814"/>
                  <a:pt x="64308" y="139039"/>
                  <a:pt x="69520" y="139039"/>
                </a:cubicBezTo>
                <a:cubicBezTo>
                  <a:pt x="74731" y="139039"/>
                  <a:pt x="78957" y="134814"/>
                  <a:pt x="78957" y="129602"/>
                </a:cubicBezTo>
                <a:lnTo>
                  <a:pt x="78957" y="78957"/>
                </a:lnTo>
                <a:lnTo>
                  <a:pt x="129602" y="78957"/>
                </a:lnTo>
                <a:cubicBezTo>
                  <a:pt x="134814" y="78957"/>
                  <a:pt x="139039" y="74731"/>
                  <a:pt x="139039" y="69520"/>
                </a:cubicBezTo>
                <a:cubicBezTo>
                  <a:pt x="139039" y="64308"/>
                  <a:pt x="134814" y="60082"/>
                  <a:pt x="129602" y="60082"/>
                </a:cubicBezTo>
                <a:close/>
              </a:path>
            </a:pathLst>
          </a:custGeom>
          <a:solidFill>
            <a:srgbClr val="FFFFFF"/>
          </a:solidFill>
          <a:ln w="603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3" name="Graphic 12">
            <a:extLst>
              <a:ext uri="{FF2B5EF4-FFF2-40B4-BE49-F238E27FC236}">
                <a16:creationId xmlns:a16="http://schemas.microsoft.com/office/drawing/2014/main" id="{0D1025E1-E44A-74F1-0947-F493D92F74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03734" y="3104388"/>
            <a:ext cx="91138" cy="91138"/>
          </a:xfrm>
          <a:custGeom>
            <a:avLst/>
            <a:gdLst>
              <a:gd name="connsiteX0" fmla="*/ 91138 w 91138"/>
              <a:gd name="connsiteY0" fmla="*/ 45569 h 91138"/>
              <a:gd name="connsiteX1" fmla="*/ 45569 w 91138"/>
              <a:gd name="connsiteY1" fmla="*/ 91138 h 91138"/>
              <a:gd name="connsiteX2" fmla="*/ 0 w 91138"/>
              <a:gd name="connsiteY2" fmla="*/ 45569 h 91138"/>
              <a:gd name="connsiteX3" fmla="*/ 45569 w 91138"/>
              <a:gd name="connsiteY3" fmla="*/ 0 h 91138"/>
              <a:gd name="connsiteX4" fmla="*/ 91138 w 91138"/>
              <a:gd name="connsiteY4" fmla="*/ 45569 h 91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138" h="91138">
                <a:moveTo>
                  <a:pt x="91138" y="45569"/>
                </a:moveTo>
                <a:cubicBezTo>
                  <a:pt x="91138" y="70736"/>
                  <a:pt x="70736" y="91138"/>
                  <a:pt x="45569" y="91138"/>
                </a:cubicBezTo>
                <a:cubicBezTo>
                  <a:pt x="20402" y="91138"/>
                  <a:pt x="0" y="70736"/>
                  <a:pt x="0" y="45569"/>
                </a:cubicBezTo>
                <a:cubicBezTo>
                  <a:pt x="0" y="20402"/>
                  <a:pt x="20402" y="0"/>
                  <a:pt x="45569" y="0"/>
                </a:cubicBezTo>
                <a:cubicBezTo>
                  <a:pt x="70736" y="0"/>
                  <a:pt x="91138" y="20402"/>
                  <a:pt x="91138" y="45569"/>
                </a:cubicBezTo>
                <a:close/>
              </a:path>
            </a:pathLst>
          </a:custGeom>
          <a:solidFill>
            <a:srgbClr val="FFFFFF"/>
          </a:solidFill>
          <a:ln w="422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35" name="Graphic 15">
            <a:extLst>
              <a:ext uri="{FF2B5EF4-FFF2-40B4-BE49-F238E27FC236}">
                <a16:creationId xmlns:a16="http://schemas.microsoft.com/office/drawing/2014/main" id="{E54BCE07-51B6-5943-278A-14A95CF584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9414" y="3619532"/>
            <a:ext cx="127714" cy="127714"/>
          </a:xfrm>
          <a:custGeom>
            <a:avLst/>
            <a:gdLst>
              <a:gd name="connsiteX0" fmla="*/ 63857 w 127714"/>
              <a:gd name="connsiteY0" fmla="*/ 18874 h 127714"/>
              <a:gd name="connsiteX1" fmla="*/ 108840 w 127714"/>
              <a:gd name="connsiteY1" fmla="*/ 63857 h 127714"/>
              <a:gd name="connsiteX2" fmla="*/ 63857 w 127714"/>
              <a:gd name="connsiteY2" fmla="*/ 108840 h 127714"/>
              <a:gd name="connsiteX3" fmla="*/ 18874 w 127714"/>
              <a:gd name="connsiteY3" fmla="*/ 63857 h 127714"/>
              <a:gd name="connsiteX4" fmla="*/ 63857 w 127714"/>
              <a:gd name="connsiteY4" fmla="*/ 18874 h 127714"/>
              <a:gd name="connsiteX5" fmla="*/ 63857 w 127714"/>
              <a:gd name="connsiteY5" fmla="*/ 0 h 127714"/>
              <a:gd name="connsiteX6" fmla="*/ 0 w 127714"/>
              <a:gd name="connsiteY6" fmla="*/ 63857 h 127714"/>
              <a:gd name="connsiteX7" fmla="*/ 63857 w 127714"/>
              <a:gd name="connsiteY7" fmla="*/ 127714 h 127714"/>
              <a:gd name="connsiteX8" fmla="*/ 127714 w 127714"/>
              <a:gd name="connsiteY8" fmla="*/ 63857 h 127714"/>
              <a:gd name="connsiteX9" fmla="*/ 63857 w 127714"/>
              <a:gd name="connsiteY9" fmla="*/ 0 h 1277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27714" h="127714">
                <a:moveTo>
                  <a:pt x="63857" y="18874"/>
                </a:moveTo>
                <a:cubicBezTo>
                  <a:pt x="88700" y="18874"/>
                  <a:pt x="108840" y="39014"/>
                  <a:pt x="108840" y="63857"/>
                </a:cubicBezTo>
                <a:cubicBezTo>
                  <a:pt x="108840" y="88700"/>
                  <a:pt x="88700" y="108840"/>
                  <a:pt x="63857" y="108840"/>
                </a:cubicBezTo>
                <a:cubicBezTo>
                  <a:pt x="39014" y="108840"/>
                  <a:pt x="18874" y="88700"/>
                  <a:pt x="18874" y="63857"/>
                </a:cubicBezTo>
                <a:cubicBezTo>
                  <a:pt x="18898" y="39024"/>
                  <a:pt x="39024" y="18898"/>
                  <a:pt x="63857" y="18874"/>
                </a:cubicBezTo>
                <a:moveTo>
                  <a:pt x="63857" y="0"/>
                </a:moveTo>
                <a:cubicBezTo>
                  <a:pt x="28590" y="0"/>
                  <a:pt x="0" y="28590"/>
                  <a:pt x="0" y="63857"/>
                </a:cubicBezTo>
                <a:cubicBezTo>
                  <a:pt x="0" y="99124"/>
                  <a:pt x="28590" y="127714"/>
                  <a:pt x="63857" y="127714"/>
                </a:cubicBezTo>
                <a:cubicBezTo>
                  <a:pt x="99124" y="127714"/>
                  <a:pt x="127714" y="99124"/>
                  <a:pt x="127714" y="63857"/>
                </a:cubicBezTo>
                <a:cubicBezTo>
                  <a:pt x="127714" y="28590"/>
                  <a:pt x="99124" y="0"/>
                  <a:pt x="63857" y="0"/>
                </a:cubicBezTo>
                <a:close/>
              </a:path>
            </a:pathLst>
          </a:custGeom>
          <a:solidFill>
            <a:srgbClr val="FFFFFF"/>
          </a:solidFill>
          <a:ln w="610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2" name="Picture 3" descr="Structure blanche">
            <a:extLst>
              <a:ext uri="{FF2B5EF4-FFF2-40B4-BE49-F238E27FC236}">
                <a16:creationId xmlns:a16="http://schemas.microsoft.com/office/drawing/2014/main" id="{9F00B1CB-9C10-AE01-BC9A-D83E6C1725AA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1" r="13873" b="26654"/>
          <a:stretch/>
        </p:blipFill>
        <p:spPr>
          <a:xfrm>
            <a:off x="-1" y="6363979"/>
            <a:ext cx="12192001" cy="494020"/>
          </a:xfrm>
          <a:prstGeom prst="rect">
            <a:avLst/>
          </a:prstGeom>
        </p:spPr>
      </p:pic>
      <p:pic>
        <p:nvPicPr>
          <p:cNvPr id="4" name="Picture 3" descr="Structure blanche">
            <a:extLst>
              <a:ext uri="{FF2B5EF4-FFF2-40B4-BE49-F238E27FC236}">
                <a16:creationId xmlns:a16="http://schemas.microsoft.com/office/drawing/2014/main" id="{D584F186-34E6-10E8-90DE-6640EB7360D6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18161308">
            <a:off x="10694310" y="119397"/>
            <a:ext cx="1369725" cy="1365774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C20623C6-4BBF-35C1-BF4E-A2A898BF9BDE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0000"/>
          </a:blip>
          <a:srcRect l="51" r="25700" b="1"/>
          <a:stretch/>
        </p:blipFill>
        <p:spPr>
          <a:xfrm rot="9726134">
            <a:off x="10103447" y="1475888"/>
            <a:ext cx="831429" cy="829031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112F240A-8912-33A9-9A0D-AD6C56812D63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5 / 17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28A2E6F9-C947-BB90-4AB4-846335CE63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1936" y="2278637"/>
            <a:ext cx="4401893" cy="32803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E13F49D0-83B4-414E-0436-C53437EBF8A2}"/>
              </a:ext>
            </a:extLst>
          </p:cNvPr>
          <p:cNvSpPr txBox="1"/>
          <p:nvPr/>
        </p:nvSpPr>
        <p:spPr>
          <a:xfrm>
            <a:off x="6298173" y="2766292"/>
            <a:ext cx="5506212" cy="34173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07000"/>
              </a:lnSpc>
              <a:spcBef>
                <a:spcPts val="200"/>
              </a:spcBef>
            </a:pPr>
            <a:r>
              <a:rPr lang="fr-FR" sz="1600" u="sng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Risques et contraintes :</a:t>
            </a: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Manque de redondance des différents commutateurs Cisco.</a:t>
            </a: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Manque d’un routeur afin de décharger le routage du commutateur principal C3560 de niveau 3.</a:t>
            </a: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Obsolescence du matériel, risque de failles logicielles. </a:t>
            </a: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endParaRPr lang="fr-FR" sz="160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lnSpc>
                <a:spcPct val="107000"/>
              </a:lnSpc>
              <a:spcBef>
                <a:spcPts val="200"/>
              </a:spcBef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En cas de panne d’un des commutateurs, tout ou partie du réseau se retrouve isolé.</a:t>
            </a: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Bef>
                <a:spcPts val="200"/>
              </a:spcBef>
            </a:pPr>
            <a:endParaRPr lang="fr-FR" sz="1600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2186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443" y="805323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3.1. Solution d’amélioration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24367" y="2052694"/>
            <a:ext cx="6858310" cy="3664815"/>
          </a:xfrm>
        </p:spPr>
        <p:txBody>
          <a:bodyPr anchor="ctr">
            <a:normAutofit fontScale="92500" lnSpcReduction="10000"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  <a:latin typeface="Aptos"/>
              </a:rPr>
              <a:t>Redondance des équipements réseau : 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Redondance des 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routeurs Cisco assurée par le protocole VRRP.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Synchronisation et transfert des configurations assurées par le protocole TFTP.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endParaRPr lang="fr-FR" sz="1600" i="1" dirty="0">
              <a:solidFill>
                <a:schemeClr val="bg1"/>
              </a:solidFill>
              <a:latin typeface="Aptos"/>
            </a:endParaRP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Redondance des pare-feu Stormshield assurée par le mode Actif-Passif (nécessite l’activation de la haute disponibilité).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Synchronisation et transfert des configurations assurées par le protocole K2K. </a:t>
            </a:r>
          </a:p>
          <a:p>
            <a:pPr algn="just"/>
            <a:r>
              <a:rPr lang="fr-FR" sz="1600" dirty="0">
                <a:solidFill>
                  <a:schemeClr val="bg1"/>
                </a:solidFill>
                <a:latin typeface="Aptos"/>
              </a:rPr>
              <a:t>  </a:t>
            </a:r>
          </a:p>
          <a:p>
            <a:pPr algn="just"/>
            <a:r>
              <a:rPr lang="fr-FR" sz="1600" u="sng" dirty="0">
                <a:solidFill>
                  <a:schemeClr val="bg1"/>
                </a:solidFill>
                <a:latin typeface="Aptos"/>
              </a:rPr>
              <a:t>Assurer le support et la maintenance à jour des équipements :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Licence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 SMARTnet Cisco (1 an, renouvelable annuellement).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Licence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 support et maintenance avancée Stormshield (1 an, renouvelable annuellement).</a:t>
            </a:r>
            <a:endParaRPr lang="fr-FR" sz="1600" i="1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237B5BC0-F4E3-46EA-5131-2BE878A9376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412294"/>
            <a:ext cx="12192000" cy="445705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D4ECBC77-418B-F7A2-ED02-78E10CC0CEE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3072633">
            <a:off x="10125466" y="-544728"/>
            <a:ext cx="2818778" cy="15553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70433C9D-D856-D4FA-9C72-B2BFFDA610D8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6 / 17</a:t>
            </a:r>
          </a:p>
        </p:txBody>
      </p:sp>
      <p:pic>
        <p:nvPicPr>
          <p:cNvPr id="18" name="Image 17" descr="Une image contenant texte, diagramme, capture d’écran, conception&#10;&#10;Description générée automatiquement">
            <a:extLst>
              <a:ext uri="{FF2B5EF4-FFF2-40B4-BE49-F238E27FC236}">
                <a16:creationId xmlns:a16="http://schemas.microsoft.com/office/drawing/2014/main" id="{093B5BEB-59CF-9B96-1066-8CC174D9C6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832" y="1976121"/>
            <a:ext cx="3801044" cy="32665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4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92356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28521F4-2A35-3BAC-E5C4-B270EBE7B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FBEA9FD1-7F99-AD02-103D-4EABA40E9B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E911258-7E28-1006-9168-72EF9997CF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BC8E4E1F-E143-13D7-F944-E26A22DD9C3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443" y="805323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3.2. Solution d’amélioration</a:t>
            </a:r>
            <a:endParaRPr lang="fr-FR" sz="3600" u="sng" dirty="0">
              <a:solidFill>
                <a:schemeClr val="bg1"/>
              </a:solidFill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835AF595-E315-C5EE-8001-0E86E2DEE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154" y="1964108"/>
            <a:ext cx="6451988" cy="1897431"/>
          </a:xfrm>
        </p:spPr>
        <p:txBody>
          <a:bodyPr anchor="ctr">
            <a:normAutofit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  <a:latin typeface="Aptos"/>
              </a:rPr>
              <a:t>Redondance des équipements réseau : 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Redondance des commutateurs Cisco assurée par la mise en place de « stack » (stack </a:t>
            </a:r>
            <a:r>
              <a:rPr lang="fr-FR" sz="1600" i="1" dirty="0" err="1">
                <a:solidFill>
                  <a:schemeClr val="bg1"/>
                </a:solidFill>
                <a:latin typeface="Aptos"/>
              </a:rPr>
              <a:t>cable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) et par le protocole VRRP.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Synchronisation et transfert des configurations assurées par le protocole TFTP.</a:t>
            </a:r>
          </a:p>
          <a:p>
            <a:pPr marL="285750" indent="-285750" algn="just">
              <a:buFont typeface="Courier New" panose="020B0604020202020204" pitchFamily="34" charset="0"/>
              <a:buChar char="o"/>
            </a:pPr>
            <a:endParaRPr lang="fr-FR" sz="1600" i="1" dirty="0">
              <a:solidFill>
                <a:schemeClr val="bg1"/>
              </a:solidFill>
              <a:latin typeface="Aptos"/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0ED7107-7C8A-0F44-6E47-46725A617D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B0CD24A5-0DD3-5547-7707-4C5AA4E8A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CB38B95C-D123-6F8E-2180-FF4244CD3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3595CC05-30D5-5FCC-C945-BE0FAC737D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39D3F158-1011-E9C4-39F9-CD6C4F85D89B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14214" b="38590"/>
          <a:stretch/>
        </p:blipFill>
        <p:spPr>
          <a:xfrm>
            <a:off x="8878" y="6412294"/>
            <a:ext cx="12192000" cy="445705"/>
          </a:xfrm>
          <a:prstGeom prst="rect">
            <a:avLst/>
          </a:prstGeom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98835D62-E30D-1C14-4064-75C598E9550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11896432">
            <a:off x="9764951" y="-1103013"/>
            <a:ext cx="2818778" cy="1555301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9C1C8856-6B49-8D1D-721E-34AED3880E11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7 / 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E307BBDA-56F9-60FE-BEB1-D6F1C58866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3634" y="1079587"/>
            <a:ext cx="3970364" cy="46333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039B0B5-648B-21F2-2A18-C9CD384B9A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94582" y="3473705"/>
            <a:ext cx="2743438" cy="25376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0000" dist="5000" dir="5400000" sy="-100000" algn="bl" rotWithShape="0"/>
          </a:effectLst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28D348F5-FDCF-34D1-6EA6-8231166BD954}"/>
              </a:ext>
            </a:extLst>
          </p:cNvPr>
          <p:cNvSpPr txBox="1"/>
          <p:nvPr/>
        </p:nvSpPr>
        <p:spPr>
          <a:xfrm>
            <a:off x="3616150" y="5537417"/>
            <a:ext cx="659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7030A0"/>
                </a:solidFill>
              </a:rPr>
              <a:t>VRRP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A2444620-534D-0954-2174-52C1D3E3C6FC}"/>
              </a:ext>
            </a:extLst>
          </p:cNvPr>
          <p:cNvSpPr txBox="1"/>
          <p:nvPr/>
        </p:nvSpPr>
        <p:spPr>
          <a:xfrm>
            <a:off x="9190664" y="3736570"/>
            <a:ext cx="659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7030A0"/>
                </a:solidFill>
              </a:rPr>
              <a:t>VRRP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3EF6821-9605-6451-3969-DBF97CB45593}"/>
              </a:ext>
            </a:extLst>
          </p:cNvPr>
          <p:cNvSpPr txBox="1"/>
          <p:nvPr/>
        </p:nvSpPr>
        <p:spPr>
          <a:xfrm>
            <a:off x="8132496" y="1612941"/>
            <a:ext cx="659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7030A0"/>
                </a:solidFill>
              </a:rPr>
              <a:t>VRRP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77DE5199-A7F9-7998-E6FB-65B9934B2929}"/>
              </a:ext>
            </a:extLst>
          </p:cNvPr>
          <p:cNvSpPr txBox="1"/>
          <p:nvPr/>
        </p:nvSpPr>
        <p:spPr>
          <a:xfrm>
            <a:off x="7688032" y="5245059"/>
            <a:ext cx="659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7030A0"/>
                </a:solidFill>
              </a:rPr>
              <a:t>VRRP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A70004B5-5EF2-F950-C205-8B67ED309B31}"/>
              </a:ext>
            </a:extLst>
          </p:cNvPr>
          <p:cNvSpPr txBox="1"/>
          <p:nvPr/>
        </p:nvSpPr>
        <p:spPr>
          <a:xfrm>
            <a:off x="10330112" y="5234910"/>
            <a:ext cx="65963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b="1" dirty="0">
                <a:solidFill>
                  <a:srgbClr val="7030A0"/>
                </a:solidFill>
              </a:rPr>
              <a:t>VRRP</a:t>
            </a:r>
          </a:p>
        </p:txBody>
      </p:sp>
    </p:spTree>
    <p:extLst>
      <p:ext uri="{BB962C8B-B14F-4D97-AF65-F5344CB8AC3E}">
        <p14:creationId xmlns:p14="http://schemas.microsoft.com/office/powerpoint/2010/main" val="41227159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Rectangle 107">
            <a:extLst>
              <a:ext uri="{FF2B5EF4-FFF2-40B4-BE49-F238E27FC236}">
                <a16:creationId xmlns:a16="http://schemas.microsoft.com/office/drawing/2014/main" id="{158B3569-73B2-4D05-8E95-886A6EE1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63196" y="398645"/>
            <a:ext cx="4784126" cy="624680"/>
          </a:xfrm>
        </p:spPr>
        <p:txBody>
          <a:bodyPr anchor="t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3.3. Choix technique</a:t>
            </a:r>
            <a:endParaRPr lang="fr-FR" sz="3600" dirty="0">
              <a:solidFill>
                <a:schemeClr val="bg1"/>
              </a:solidFill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096000" y="1669007"/>
            <a:ext cx="5350673" cy="52597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fr-FR" sz="1600" u="sng" dirty="0">
                <a:solidFill>
                  <a:schemeClr val="bg1"/>
                </a:solidFill>
                <a:latin typeface="Aptos"/>
              </a:rPr>
              <a:t>Choix de l’éco-responsable :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Prioriser le choix d’équipements reconditionnés.</a:t>
            </a:r>
          </a:p>
          <a:p>
            <a:endParaRPr lang="fr-FR" sz="1600" u="sng" dirty="0">
              <a:solidFill>
                <a:schemeClr val="bg1"/>
              </a:solidFill>
              <a:latin typeface="Aptos"/>
            </a:endParaRPr>
          </a:p>
          <a:p>
            <a:r>
              <a:rPr lang="fr-FR" sz="1600" u="sng" dirty="0">
                <a:solidFill>
                  <a:schemeClr val="bg1"/>
                </a:solidFill>
                <a:latin typeface="Aptos"/>
              </a:rPr>
              <a:t>Mise à niveau et redondance des routeurs d’accès aux FAI :</a:t>
            </a:r>
            <a:endParaRPr lang="fr-FR" sz="16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2 routeurs Cisco C891F-K9 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(pour l’accès ADSL SFR).</a:t>
            </a:r>
            <a:endParaRPr lang="fr-FR" sz="1600" i="1" dirty="0">
              <a:solidFill>
                <a:schemeClr val="bg1"/>
              </a:solidFill>
              <a:latin typeface="Univers"/>
            </a:endParaRPr>
          </a:p>
          <a:p>
            <a:endParaRPr lang="fr-FR" sz="1600" dirty="0">
              <a:solidFill>
                <a:schemeClr val="bg1"/>
              </a:solidFill>
              <a:latin typeface="Aptos"/>
              <a:cs typeface="Courier New"/>
            </a:endParaRPr>
          </a:p>
          <a:p>
            <a:r>
              <a:rPr lang="fr-FR" sz="1600" u="sng" dirty="0">
                <a:solidFill>
                  <a:schemeClr val="bg1"/>
                </a:solidFill>
                <a:latin typeface="Aptos"/>
              </a:rPr>
              <a:t>Mise à niveau et redondance des commutateurs : </a:t>
            </a:r>
            <a:endParaRPr lang="fr-FR" sz="16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6 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 commutateurs Cisco C9200-48P-E.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2 commutateurs Cisco C9200-24P-4X-E.</a:t>
            </a: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</a:rPr>
              <a:t>2 commutateurs Cisco C9200CX-8P-2X2G-E.</a:t>
            </a:r>
            <a:endParaRPr lang="fr-FR" sz="1600" i="1" dirty="0">
              <a:solidFill>
                <a:schemeClr val="bg1"/>
              </a:solidFill>
            </a:endParaRPr>
          </a:p>
          <a:p>
            <a:endParaRPr lang="fr-FR" sz="1600" dirty="0">
              <a:solidFill>
                <a:schemeClr val="bg1"/>
              </a:solidFill>
              <a:latin typeface="Aptos"/>
              <a:cs typeface="Courier New"/>
            </a:endParaRPr>
          </a:p>
          <a:p>
            <a:r>
              <a:rPr lang="fr-FR" sz="1600" u="sng" dirty="0">
                <a:solidFill>
                  <a:schemeClr val="bg1"/>
                </a:solidFill>
                <a:latin typeface="Aptos"/>
              </a:rPr>
              <a:t>Mise à niveau et redondance du pare-feu : </a:t>
            </a:r>
            <a:endParaRPr lang="fr-FR" sz="1600" u="sng" dirty="0">
              <a:solidFill>
                <a:schemeClr val="bg1"/>
              </a:solidFill>
            </a:endParaRPr>
          </a:p>
          <a:p>
            <a:pPr marL="285750" indent="-285750">
              <a:buFont typeface="Courier New" panose="020B0604020202020204" pitchFamily="34" charset="0"/>
              <a:buChar char="o"/>
            </a:pPr>
            <a:r>
              <a:rPr lang="fr-FR" sz="1600" i="1" dirty="0">
                <a:solidFill>
                  <a:schemeClr val="bg1"/>
                </a:solidFill>
                <a:latin typeface="Aptos"/>
                <a:cs typeface="Courier New"/>
              </a:rPr>
              <a:t>2</a:t>
            </a:r>
            <a:r>
              <a:rPr lang="fr-FR" sz="1600" i="1" dirty="0">
                <a:solidFill>
                  <a:schemeClr val="bg1"/>
                </a:solidFill>
                <a:latin typeface="Aptos"/>
              </a:rPr>
              <a:t> pares-feux Stormshield SN-S-Series 320.</a:t>
            </a:r>
            <a:endParaRPr lang="fr-FR" sz="1600" i="1" dirty="0">
              <a:solidFill>
                <a:schemeClr val="bg1"/>
              </a:solidFill>
            </a:endParaRPr>
          </a:p>
          <a:p>
            <a:pPr algn="r"/>
            <a:endParaRPr lang="fr-FR" sz="800" dirty="0">
              <a:solidFill>
                <a:schemeClr val="bg1"/>
              </a:solidFill>
              <a:latin typeface="Aptos"/>
            </a:endParaRPr>
          </a:p>
          <a:p>
            <a:pPr algn="r"/>
            <a:endParaRPr lang="fr-FR" sz="800" dirty="0">
              <a:solidFill>
                <a:schemeClr val="bg1"/>
              </a:solidFill>
            </a:endParaRPr>
          </a:p>
        </p:txBody>
      </p:sp>
      <p:cxnSp>
        <p:nvCxnSpPr>
          <p:cNvPr id="109" name="Straight Connector 112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chemeClr val="bg1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 14" descr="Une image contenant Appareils électroniques, Appareil électronique, texte&#10;&#10;Description générée automatiquement">
            <a:extLst>
              <a:ext uri="{FF2B5EF4-FFF2-40B4-BE49-F238E27FC236}">
                <a16:creationId xmlns:a16="http://schemas.microsoft.com/office/drawing/2014/main" id="{5AB9BDA1-FBA6-3C93-77EA-398E2B328C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5785" y="1593145"/>
            <a:ext cx="3791987" cy="10133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" name="Image 16" descr="Une image contenant Appareils électroniques, Appareil électronique, destinataire, amplificateur&#10;&#10;Description générée automatiquement">
            <a:extLst>
              <a:ext uri="{FF2B5EF4-FFF2-40B4-BE49-F238E27FC236}">
                <a16:creationId xmlns:a16="http://schemas.microsoft.com/office/drawing/2014/main" id="{07863453-943D-F587-C2AB-0126A75E22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0253" y="5207914"/>
            <a:ext cx="3283050" cy="9065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Picture 3" descr="Structure blanche">
            <a:extLst>
              <a:ext uri="{FF2B5EF4-FFF2-40B4-BE49-F238E27FC236}">
                <a16:creationId xmlns:a16="http://schemas.microsoft.com/office/drawing/2014/main" id="{10E6AC4C-23B2-A89A-44C2-D476BE27D299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rcRect l="51" r="25700" b="1"/>
          <a:stretch/>
        </p:blipFill>
        <p:spPr>
          <a:xfrm>
            <a:off x="9698156" y="823342"/>
            <a:ext cx="838789" cy="849382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20" name="Picture 3" descr="Structure blanche">
            <a:extLst>
              <a:ext uri="{FF2B5EF4-FFF2-40B4-BE49-F238E27FC236}">
                <a16:creationId xmlns:a16="http://schemas.microsoft.com/office/drawing/2014/main" id="{AE8FBAF6-12CF-458F-F096-4EFD8C68282E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0000"/>
          </a:blip>
          <a:srcRect l="51" r="25700" b="1"/>
          <a:stretch/>
        </p:blipFill>
        <p:spPr>
          <a:xfrm>
            <a:off x="10594346" y="138473"/>
            <a:ext cx="1361511" cy="1318253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pic>
        <p:nvPicPr>
          <p:cNvPr id="5" name="Picture 3" descr="Structure blanche">
            <a:extLst>
              <a:ext uri="{FF2B5EF4-FFF2-40B4-BE49-F238E27FC236}">
                <a16:creationId xmlns:a16="http://schemas.microsoft.com/office/drawing/2014/main" id="{7526701A-E7A2-123A-24C0-68FDD46942EF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l="-2" t="7006" r="11900" b="29658"/>
          <a:stretch/>
        </p:blipFill>
        <p:spPr>
          <a:xfrm rot="5400000">
            <a:off x="-2658870" y="3682190"/>
            <a:ext cx="5834675" cy="516943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B0AF6B55-B696-1D96-4928-93D23C074572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8 / 17</a:t>
            </a:r>
          </a:p>
        </p:txBody>
      </p:sp>
      <p:pic>
        <p:nvPicPr>
          <p:cNvPr id="1028" name="Picture 4" descr="cisco catalyst 9200 48p switch 2">
            <a:extLst>
              <a:ext uri="{FF2B5EF4-FFF2-40B4-BE49-F238E27FC236}">
                <a16:creationId xmlns:a16="http://schemas.microsoft.com/office/drawing/2014/main" id="{8395BC5B-9886-91B7-A398-7A1AE0798A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5" t="42663" b="32694"/>
          <a:stretch/>
        </p:blipFill>
        <p:spPr bwMode="auto">
          <a:xfrm>
            <a:off x="902273" y="3416902"/>
            <a:ext cx="4021977" cy="10475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374431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6" name="Rectangle 95">
            <a:extLst>
              <a:ext uri="{FF2B5EF4-FFF2-40B4-BE49-F238E27FC236}">
                <a16:creationId xmlns:a16="http://schemas.microsoft.com/office/drawing/2014/main" id="{79C60ED7-11F7-478C-AC8E-0865FABDAC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!!Rectangle">
            <a:extLst>
              <a:ext uri="{FF2B5EF4-FFF2-40B4-BE49-F238E27FC236}">
                <a16:creationId xmlns:a16="http://schemas.microsoft.com/office/drawing/2014/main" id="{D472C551-D440-40DF-9260-BDB9AC4096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100000">
                <a:schemeClr val="accent4"/>
              </a:gs>
              <a:gs pos="0">
                <a:schemeClr val="accent2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34443" y="805323"/>
            <a:ext cx="8045538" cy="766781"/>
          </a:xfrm>
        </p:spPr>
        <p:txBody>
          <a:bodyPr anchor="b">
            <a:normAutofit/>
          </a:bodyPr>
          <a:lstStyle/>
          <a:p>
            <a:r>
              <a:rPr lang="fr-FR" sz="3600" b="0" dirty="0">
                <a:solidFill>
                  <a:schemeClr val="bg1"/>
                </a:solidFill>
                <a:latin typeface="Aptos Display"/>
              </a:rPr>
              <a:t>3.4. Avantages</a:t>
            </a:r>
            <a:endParaRPr lang="fr-FR" sz="3600" dirty="0">
              <a:solidFill>
                <a:schemeClr val="bg1"/>
              </a:solidFill>
            </a:endParaRPr>
          </a:p>
        </p:txBody>
      </p: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878" y="806470"/>
            <a:ext cx="8453437" cy="0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Graphic 22">
            <a:extLst>
              <a:ext uri="{FF2B5EF4-FFF2-40B4-BE49-F238E27FC236}">
                <a16:creationId xmlns:a16="http://schemas.microsoft.com/office/drawing/2014/main" id="{508BEF50-7B1E-49A4-BC19-5F4F1D755E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74340" y="1225788"/>
            <a:ext cx="151536" cy="151536"/>
          </a:xfrm>
          <a:custGeom>
            <a:avLst/>
            <a:gdLst>
              <a:gd name="connsiteX0" fmla="*/ 141251 w 151536"/>
              <a:gd name="connsiteY0" fmla="*/ 65483 h 151536"/>
              <a:gd name="connsiteX1" fmla="*/ 86053 w 151536"/>
              <a:gd name="connsiteY1" fmla="*/ 65483 h 151536"/>
              <a:gd name="connsiteX2" fmla="*/ 86053 w 151536"/>
              <a:gd name="connsiteY2" fmla="*/ 10285 h 151536"/>
              <a:gd name="connsiteX3" fmla="*/ 75768 w 151536"/>
              <a:gd name="connsiteY3" fmla="*/ 0 h 151536"/>
              <a:gd name="connsiteX4" fmla="*/ 65483 w 151536"/>
              <a:gd name="connsiteY4" fmla="*/ 10285 h 151536"/>
              <a:gd name="connsiteX5" fmla="*/ 65483 w 151536"/>
              <a:gd name="connsiteY5" fmla="*/ 65483 h 151536"/>
              <a:gd name="connsiteX6" fmla="*/ 10285 w 151536"/>
              <a:gd name="connsiteY6" fmla="*/ 65483 h 151536"/>
              <a:gd name="connsiteX7" fmla="*/ 0 w 151536"/>
              <a:gd name="connsiteY7" fmla="*/ 75768 h 151536"/>
              <a:gd name="connsiteX8" fmla="*/ 10285 w 151536"/>
              <a:gd name="connsiteY8" fmla="*/ 86053 h 151536"/>
              <a:gd name="connsiteX9" fmla="*/ 65483 w 151536"/>
              <a:gd name="connsiteY9" fmla="*/ 86053 h 151536"/>
              <a:gd name="connsiteX10" fmla="*/ 65483 w 151536"/>
              <a:gd name="connsiteY10" fmla="*/ 141251 h 151536"/>
              <a:gd name="connsiteX11" fmla="*/ 75768 w 151536"/>
              <a:gd name="connsiteY11" fmla="*/ 151536 h 151536"/>
              <a:gd name="connsiteX12" fmla="*/ 86053 w 151536"/>
              <a:gd name="connsiteY12" fmla="*/ 141251 h 151536"/>
              <a:gd name="connsiteX13" fmla="*/ 86053 w 151536"/>
              <a:gd name="connsiteY13" fmla="*/ 86053 h 151536"/>
              <a:gd name="connsiteX14" fmla="*/ 141251 w 151536"/>
              <a:gd name="connsiteY14" fmla="*/ 86053 h 151536"/>
              <a:gd name="connsiteX15" fmla="*/ 151536 w 151536"/>
              <a:gd name="connsiteY15" fmla="*/ 75768 h 151536"/>
              <a:gd name="connsiteX16" fmla="*/ 141251 w 151536"/>
              <a:gd name="connsiteY16" fmla="*/ 65483 h 151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151536" h="151536">
                <a:moveTo>
                  <a:pt x="141251" y="65483"/>
                </a:moveTo>
                <a:lnTo>
                  <a:pt x="86053" y="65483"/>
                </a:lnTo>
                <a:lnTo>
                  <a:pt x="86053" y="10285"/>
                </a:lnTo>
                <a:cubicBezTo>
                  <a:pt x="86053" y="4605"/>
                  <a:pt x="81448" y="0"/>
                  <a:pt x="75768" y="0"/>
                </a:cubicBezTo>
                <a:cubicBezTo>
                  <a:pt x="70088" y="0"/>
                  <a:pt x="65483" y="4605"/>
                  <a:pt x="65483" y="10285"/>
                </a:cubicBezTo>
                <a:lnTo>
                  <a:pt x="65483" y="65483"/>
                </a:lnTo>
                <a:lnTo>
                  <a:pt x="10285" y="65483"/>
                </a:lnTo>
                <a:cubicBezTo>
                  <a:pt x="4605" y="65483"/>
                  <a:pt x="0" y="70088"/>
                  <a:pt x="0" y="75768"/>
                </a:cubicBezTo>
                <a:cubicBezTo>
                  <a:pt x="0" y="81448"/>
                  <a:pt x="4605" y="86053"/>
                  <a:pt x="10285" y="86053"/>
                </a:cubicBezTo>
                <a:lnTo>
                  <a:pt x="65483" y="86053"/>
                </a:lnTo>
                <a:lnTo>
                  <a:pt x="65483" y="141251"/>
                </a:lnTo>
                <a:cubicBezTo>
                  <a:pt x="65483" y="146931"/>
                  <a:pt x="70088" y="151536"/>
                  <a:pt x="75768" y="151536"/>
                </a:cubicBezTo>
                <a:cubicBezTo>
                  <a:pt x="81448" y="151536"/>
                  <a:pt x="86053" y="146931"/>
                  <a:pt x="86053" y="141251"/>
                </a:cubicBezTo>
                <a:lnTo>
                  <a:pt x="86053" y="86053"/>
                </a:lnTo>
                <a:lnTo>
                  <a:pt x="141251" y="86053"/>
                </a:lnTo>
                <a:cubicBezTo>
                  <a:pt x="146931" y="86053"/>
                  <a:pt x="151536" y="81448"/>
                  <a:pt x="151536" y="75768"/>
                </a:cubicBezTo>
                <a:cubicBezTo>
                  <a:pt x="151536" y="70088"/>
                  <a:pt x="146931" y="65483"/>
                  <a:pt x="141251" y="65483"/>
                </a:cubicBezTo>
                <a:close/>
              </a:path>
            </a:pathLst>
          </a:custGeom>
          <a:solidFill>
            <a:srgbClr val="FFFFFF"/>
          </a:solidFill>
          <a:ln w="64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4" name="Graphic 23">
            <a:extLst>
              <a:ext uri="{FF2B5EF4-FFF2-40B4-BE49-F238E27FC236}">
                <a16:creationId xmlns:a16="http://schemas.microsoft.com/office/drawing/2014/main" id="{3FBAD350-5664-4811-A208-657FB882D3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34855" y="1685867"/>
            <a:ext cx="108625" cy="108625"/>
          </a:xfrm>
          <a:custGeom>
            <a:avLst/>
            <a:gdLst>
              <a:gd name="connsiteX0" fmla="*/ 54313 w 108625"/>
              <a:gd name="connsiteY0" fmla="*/ 16053 h 108625"/>
              <a:gd name="connsiteX1" fmla="*/ 92572 w 108625"/>
              <a:gd name="connsiteY1" fmla="*/ 54313 h 108625"/>
              <a:gd name="connsiteX2" fmla="*/ 54313 w 108625"/>
              <a:gd name="connsiteY2" fmla="*/ 92572 h 108625"/>
              <a:gd name="connsiteX3" fmla="*/ 16053 w 108625"/>
              <a:gd name="connsiteY3" fmla="*/ 54313 h 108625"/>
              <a:gd name="connsiteX4" fmla="*/ 54313 w 108625"/>
              <a:gd name="connsiteY4" fmla="*/ 16053 h 108625"/>
              <a:gd name="connsiteX5" fmla="*/ 54313 w 108625"/>
              <a:gd name="connsiteY5" fmla="*/ 0 h 108625"/>
              <a:gd name="connsiteX6" fmla="*/ 0 w 108625"/>
              <a:gd name="connsiteY6" fmla="*/ 54313 h 108625"/>
              <a:gd name="connsiteX7" fmla="*/ 54313 w 108625"/>
              <a:gd name="connsiteY7" fmla="*/ 108625 h 108625"/>
              <a:gd name="connsiteX8" fmla="*/ 108625 w 108625"/>
              <a:gd name="connsiteY8" fmla="*/ 54313 h 108625"/>
              <a:gd name="connsiteX9" fmla="*/ 54313 w 108625"/>
              <a:gd name="connsiteY9" fmla="*/ 0 h 1086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8625" h="108625">
                <a:moveTo>
                  <a:pt x="54313" y="16053"/>
                </a:moveTo>
                <a:cubicBezTo>
                  <a:pt x="75442" y="16053"/>
                  <a:pt x="92572" y="33182"/>
                  <a:pt x="92572" y="54313"/>
                </a:cubicBezTo>
                <a:cubicBezTo>
                  <a:pt x="92572" y="75442"/>
                  <a:pt x="75442" y="92572"/>
                  <a:pt x="54313" y="92572"/>
                </a:cubicBezTo>
                <a:cubicBezTo>
                  <a:pt x="33182" y="92572"/>
                  <a:pt x="16053" y="75442"/>
                  <a:pt x="16053" y="54313"/>
                </a:cubicBezTo>
                <a:cubicBezTo>
                  <a:pt x="16074" y="33191"/>
                  <a:pt x="33191" y="16074"/>
                  <a:pt x="54313" y="16053"/>
                </a:cubicBezTo>
                <a:moveTo>
                  <a:pt x="54313" y="0"/>
                </a:moveTo>
                <a:cubicBezTo>
                  <a:pt x="24317" y="0"/>
                  <a:pt x="0" y="24317"/>
                  <a:pt x="0" y="54313"/>
                </a:cubicBezTo>
                <a:cubicBezTo>
                  <a:pt x="0" y="84309"/>
                  <a:pt x="24317" y="108625"/>
                  <a:pt x="54313" y="108625"/>
                </a:cubicBezTo>
                <a:cubicBezTo>
                  <a:pt x="84309" y="108625"/>
                  <a:pt x="108625" y="84309"/>
                  <a:pt x="108625" y="54313"/>
                </a:cubicBezTo>
                <a:cubicBezTo>
                  <a:pt x="108625" y="24317"/>
                  <a:pt x="84309" y="0"/>
                  <a:pt x="54313" y="0"/>
                </a:cubicBezTo>
                <a:close/>
              </a:path>
            </a:pathLst>
          </a:custGeom>
          <a:solidFill>
            <a:srgbClr val="FFFFFF"/>
          </a:solidFill>
          <a:ln w="516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106" name="Graphic 21">
            <a:extLst>
              <a:ext uri="{FF2B5EF4-FFF2-40B4-BE49-F238E27FC236}">
                <a16:creationId xmlns:a16="http://schemas.microsoft.com/office/drawing/2014/main" id="{C39ADB8F-D187-49D7-BDCF-C1B6DC7270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87962" y="2175690"/>
            <a:ext cx="95759" cy="95759"/>
          </a:xfrm>
          <a:custGeom>
            <a:avLst/>
            <a:gdLst>
              <a:gd name="connsiteX0" fmla="*/ 95759 w 95759"/>
              <a:gd name="connsiteY0" fmla="*/ 47880 h 95759"/>
              <a:gd name="connsiteX1" fmla="*/ 47880 w 95759"/>
              <a:gd name="connsiteY1" fmla="*/ 95759 h 95759"/>
              <a:gd name="connsiteX2" fmla="*/ 0 w 95759"/>
              <a:gd name="connsiteY2" fmla="*/ 47880 h 95759"/>
              <a:gd name="connsiteX3" fmla="*/ 47880 w 95759"/>
              <a:gd name="connsiteY3" fmla="*/ 0 h 95759"/>
              <a:gd name="connsiteX4" fmla="*/ 95759 w 95759"/>
              <a:gd name="connsiteY4" fmla="*/ 47880 h 9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5759" h="95759">
                <a:moveTo>
                  <a:pt x="95759" y="47880"/>
                </a:moveTo>
                <a:cubicBezTo>
                  <a:pt x="95759" y="74323"/>
                  <a:pt x="74323" y="95759"/>
                  <a:pt x="47880" y="95759"/>
                </a:cubicBezTo>
                <a:cubicBezTo>
                  <a:pt x="21436" y="95759"/>
                  <a:pt x="0" y="74323"/>
                  <a:pt x="0" y="47880"/>
                </a:cubicBezTo>
                <a:cubicBezTo>
                  <a:pt x="0" y="21436"/>
                  <a:pt x="21436" y="0"/>
                  <a:pt x="47880" y="0"/>
                </a:cubicBezTo>
                <a:cubicBezTo>
                  <a:pt x="74323" y="0"/>
                  <a:pt x="95759" y="21436"/>
                  <a:pt x="95759" y="47880"/>
                </a:cubicBezTo>
                <a:close/>
              </a:path>
            </a:pathLst>
          </a:custGeom>
          <a:solidFill>
            <a:srgbClr val="FFFFFF"/>
          </a:solidFill>
          <a:ln w="469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nivers"/>
              <a:ea typeface="+mn-ea"/>
              <a:cs typeface="+mn-cs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734443" y="1632992"/>
            <a:ext cx="5355394" cy="3822643"/>
          </a:xfrm>
        </p:spPr>
        <p:txBody>
          <a:bodyPr anchor="ctr">
            <a:normAutofit/>
          </a:bodyPr>
          <a:lstStyle/>
          <a:p>
            <a:pPr algn="just"/>
            <a:r>
              <a:rPr lang="fr-FR" sz="1600" u="sng" dirty="0">
                <a:solidFill>
                  <a:schemeClr val="bg1"/>
                </a:solidFill>
                <a:latin typeface="Aptos"/>
              </a:rPr>
              <a:t>La redondance des équipements :</a:t>
            </a:r>
            <a:endParaRPr lang="fr-FR" sz="1600" u="sng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  <a:cs typeface="Courier New"/>
              </a:rPr>
              <a:t>Assure la reprise du service </a:t>
            </a:r>
            <a:r>
              <a:rPr lang="fr-FR" sz="1600" dirty="0">
                <a:solidFill>
                  <a:schemeClr val="bg1"/>
                </a:solidFill>
                <a:latin typeface="Aptos"/>
              </a:rPr>
              <a:t>(haute disponibilité) en cas de panne (tolérance de panne de 1). </a:t>
            </a:r>
            <a:endParaRPr lang="fr-FR" sz="1600" dirty="0">
              <a:solidFill>
                <a:schemeClr val="bg1"/>
              </a:solidFill>
            </a:endParaRPr>
          </a:p>
          <a:p>
            <a:pPr marL="285750" indent="-285750" algn="just">
              <a:buFont typeface="Courier New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  <a:cs typeface="Courier New"/>
              </a:rPr>
              <a:t>Assure</a:t>
            </a:r>
            <a:r>
              <a:rPr lang="fr-FR" sz="1600" dirty="0">
                <a:solidFill>
                  <a:schemeClr val="bg1"/>
                </a:solidFill>
                <a:latin typeface="Aptos"/>
              </a:rPr>
              <a:t> la synchronisation des équipements et de leurs configurations.</a:t>
            </a:r>
            <a:endParaRPr lang="fr-FR" sz="1600" dirty="0">
              <a:solidFill>
                <a:schemeClr val="bg1"/>
              </a:solidFill>
            </a:endParaRPr>
          </a:p>
          <a:p>
            <a:pPr algn="just"/>
            <a:endParaRPr lang="fr-FR" sz="1600" dirty="0">
              <a:solidFill>
                <a:schemeClr val="bg1"/>
              </a:solidFill>
              <a:latin typeface="Aptos"/>
            </a:endParaRPr>
          </a:p>
          <a:p>
            <a:pPr algn="just"/>
            <a:r>
              <a:rPr lang="fr-FR" sz="1600" u="sng" dirty="0">
                <a:solidFill>
                  <a:schemeClr val="bg1"/>
                </a:solidFill>
                <a:latin typeface="Aptos"/>
              </a:rPr>
              <a:t>Possibilité d’évolution de l’infrastructure :</a:t>
            </a:r>
          </a:p>
          <a:p>
            <a:pPr marL="342900" indent="-342900" algn="just">
              <a:buFont typeface="Courier New,monospace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Accès à la norme 802.1Q, possibilité de créer de futurs VLAN.</a:t>
            </a:r>
          </a:p>
          <a:p>
            <a:pPr marL="342900" indent="-342900" algn="just">
              <a:buFont typeface="Courier New,monospace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Accès au protocole IPSec, possibilité d’utiliser un service VPN.</a:t>
            </a:r>
            <a:endParaRPr lang="fr-FR" sz="1600" dirty="0">
              <a:solidFill>
                <a:schemeClr val="bg1"/>
              </a:solidFill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B8EBA486-8B48-2727-E11F-56D3B4AC4E36}"/>
              </a:ext>
            </a:extLst>
          </p:cNvPr>
          <p:cNvSpPr txBox="1"/>
          <p:nvPr/>
        </p:nvSpPr>
        <p:spPr>
          <a:xfrm>
            <a:off x="6824280" y="3655757"/>
            <a:ext cx="4086171" cy="260116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sz="1600" u="sng" dirty="0">
                <a:solidFill>
                  <a:schemeClr val="bg1"/>
                </a:solidFill>
                <a:latin typeface="Aptos"/>
              </a:rPr>
              <a:t>Accès au support et maintenance des  équipements :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</a:rPr>
              <a:t>Assure un support technique en cas de défaillance des équipements et un retour des produits.</a:t>
            </a: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endParaRPr lang="fr-FR" sz="1600" dirty="0">
              <a:solidFill>
                <a:schemeClr val="bg1"/>
              </a:solidFill>
              <a:latin typeface="Aptos"/>
              <a:cs typeface="Segoe UI"/>
            </a:endParaRPr>
          </a:p>
          <a:p>
            <a:pPr algn="just">
              <a:lnSpc>
                <a:spcPct val="90000"/>
              </a:lnSpc>
              <a:spcBef>
                <a:spcPts val="1000"/>
              </a:spcBef>
            </a:pPr>
            <a:r>
              <a:rPr lang="fr-FR" sz="1600" u="sng" dirty="0">
                <a:solidFill>
                  <a:schemeClr val="bg1"/>
                </a:solidFill>
                <a:latin typeface="Aptos"/>
                <a:cs typeface="Segoe UI"/>
              </a:rPr>
              <a:t>Une version logicielle des équipements   plus récente :</a:t>
            </a:r>
          </a:p>
          <a:p>
            <a:pPr marL="285750" indent="-285750" algn="just">
              <a:lnSpc>
                <a:spcPct val="90000"/>
              </a:lnSpc>
              <a:spcBef>
                <a:spcPts val="1000"/>
              </a:spcBef>
              <a:buFont typeface="Courier New,monospace"/>
              <a:buChar char="o"/>
            </a:pPr>
            <a:r>
              <a:rPr lang="fr-FR" sz="1600" dirty="0">
                <a:solidFill>
                  <a:schemeClr val="bg1"/>
                </a:solidFill>
                <a:latin typeface="Aptos"/>
                <a:cs typeface="Segoe UI"/>
              </a:rPr>
              <a:t>Correction des failles de sécurité.</a:t>
            </a:r>
          </a:p>
        </p:txBody>
      </p:sp>
      <p:pic>
        <p:nvPicPr>
          <p:cNvPr id="5" name="Image 4" descr="Une image contenant symbole, conception&#10;&#10;Description générée automatiquement">
            <a:extLst>
              <a:ext uri="{FF2B5EF4-FFF2-40B4-BE49-F238E27FC236}">
                <a16:creationId xmlns:a16="http://schemas.microsoft.com/office/drawing/2014/main" id="{1A167C5E-1F36-9C5D-EB5E-FED3A0C73B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2741" y="1150984"/>
            <a:ext cx="1460302" cy="1840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15000" dist="5000" dir="5400000" sy="-100000" algn="bl" rotWithShape="0"/>
          </a:effectLst>
        </p:spPr>
      </p:pic>
      <p:pic>
        <p:nvPicPr>
          <p:cNvPr id="6" name="Picture 3" descr="Structure blanche">
            <a:extLst>
              <a:ext uri="{FF2B5EF4-FFF2-40B4-BE49-F238E27FC236}">
                <a16:creationId xmlns:a16="http://schemas.microsoft.com/office/drawing/2014/main" id="{F8949869-699C-1D29-A4C9-B60809C9594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schemeClr val="accent2">
                <a:shade val="45000"/>
                <a:satMod val="135000"/>
              </a:schemeClr>
              <a:prstClr val="white"/>
            </a:duotone>
            <a:alphaModFix amt="50000"/>
          </a:blip>
          <a:srcRect r="-3" b="26654"/>
          <a:stretch/>
        </p:blipFill>
        <p:spPr>
          <a:xfrm rot="2263645">
            <a:off x="-782473" y="5870272"/>
            <a:ext cx="2818778" cy="1555301"/>
          </a:xfrm>
          <a:prstGeom prst="rect">
            <a:avLst/>
          </a:prstGeom>
        </p:spPr>
      </p:pic>
      <p:pic>
        <p:nvPicPr>
          <p:cNvPr id="7" name="Picture 3" descr="Structure blanche">
            <a:extLst>
              <a:ext uri="{FF2B5EF4-FFF2-40B4-BE49-F238E27FC236}">
                <a16:creationId xmlns:a16="http://schemas.microsoft.com/office/drawing/2014/main" id="{A111D825-6129-AB24-CB9D-6A5948E2F4EA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30000"/>
          </a:blip>
          <a:srcRect l="51" r="25700" b="1"/>
          <a:stretch/>
        </p:blipFill>
        <p:spPr>
          <a:xfrm rot="18161308">
            <a:off x="10899084" y="-669041"/>
            <a:ext cx="1887742" cy="1827765"/>
          </a:xfrm>
          <a:custGeom>
            <a:avLst/>
            <a:gdLst/>
            <a:ahLst/>
            <a:cxnLst/>
            <a:rect l="l" t="t" r="r" b="b"/>
            <a:pathLst>
              <a:path w="2040674" h="2040674">
                <a:moveTo>
                  <a:pt x="1020337" y="0"/>
                </a:moveTo>
                <a:cubicBezTo>
                  <a:pt x="1583854" y="0"/>
                  <a:pt x="2040674" y="456820"/>
                  <a:pt x="2040674" y="1020337"/>
                </a:cubicBezTo>
                <a:cubicBezTo>
                  <a:pt x="2040674" y="1583854"/>
                  <a:pt x="1583854" y="2040674"/>
                  <a:pt x="1020337" y="2040674"/>
                </a:cubicBezTo>
                <a:cubicBezTo>
                  <a:pt x="456820" y="2040674"/>
                  <a:pt x="0" y="1583854"/>
                  <a:pt x="0" y="1020337"/>
                </a:cubicBezTo>
                <a:cubicBezTo>
                  <a:pt x="0" y="456820"/>
                  <a:pt x="456820" y="0"/>
                  <a:pt x="1020337" y="0"/>
                </a:cubicBezTo>
                <a:close/>
              </a:path>
            </a:pathLst>
          </a:cu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6B849D2-4745-11FA-E3EC-CB5D7422D37E}"/>
              </a:ext>
            </a:extLst>
          </p:cNvPr>
          <p:cNvSpPr txBox="1"/>
          <p:nvPr/>
        </p:nvSpPr>
        <p:spPr>
          <a:xfrm>
            <a:off x="114300" y="138792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bg1">
                    <a:lumMod val="95000"/>
                  </a:schemeClr>
                </a:solidFill>
              </a:rPr>
              <a:t>9 / 17</a:t>
            </a:r>
          </a:p>
        </p:txBody>
      </p:sp>
    </p:spTree>
    <p:extLst>
      <p:ext uri="{BB962C8B-B14F-4D97-AF65-F5344CB8AC3E}">
        <p14:creationId xmlns:p14="http://schemas.microsoft.com/office/powerpoint/2010/main" val="3448033664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VTI">
  <a:themeElements>
    <a:clrScheme name="Office">
      <a:dk1>
        <a:srgbClr val="000000"/>
      </a:dk1>
      <a:lt1>
        <a:srgbClr val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Univers">
      <a:majorFont>
        <a:latin typeface="Univers"/>
        <a:ea typeface=""/>
        <a:cs typeface=""/>
      </a:majorFont>
      <a:minorFont>
        <a:latin typeface="Univer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VTI" id="{605F9078-86F9-4258-A3E1-F8EFF02AE8CC}" vid="{4848699B-BB01-41E3-9EC4-3D97DFE5292B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</TotalTime>
  <Words>1574</Words>
  <Application>Microsoft Office PowerPoint</Application>
  <PresentationFormat>Grand écran</PresentationFormat>
  <Paragraphs>251</Paragraphs>
  <Slides>17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7" baseType="lpstr">
      <vt:lpstr>Aptos</vt:lpstr>
      <vt:lpstr>Aptos Display</vt:lpstr>
      <vt:lpstr>Arial</vt:lpstr>
      <vt:lpstr>Calibri</vt:lpstr>
      <vt:lpstr>Courier New</vt:lpstr>
      <vt:lpstr>Courier New,monospace</vt:lpstr>
      <vt:lpstr>Inter</vt:lpstr>
      <vt:lpstr>Times New Roman</vt:lpstr>
      <vt:lpstr>Univers</vt:lpstr>
      <vt:lpstr>GradientVTI</vt:lpstr>
      <vt:lpstr>MedicArgile Soutenance individuelle</vt:lpstr>
      <vt:lpstr>Présentation PowerPoint</vt:lpstr>
      <vt:lpstr>1. NOTE DE CADRAGE</vt:lpstr>
      <vt:lpstr>Présentation PowerPoint</vt:lpstr>
      <vt:lpstr>Présentation PowerPoint</vt:lpstr>
      <vt:lpstr>3.1. Solution d’amélioration</vt:lpstr>
      <vt:lpstr>3.2. Solution d’amélioration</vt:lpstr>
      <vt:lpstr>3.3. Choix technique</vt:lpstr>
      <vt:lpstr>3.4. Avantages</vt:lpstr>
      <vt:lpstr>3.5. Risques et contraintes</vt:lpstr>
      <vt:lpstr>Présentation PowerPoint</vt:lpstr>
      <vt:lpstr>Présentation PowerPoint</vt:lpstr>
      <vt:lpstr>Présentation PowerPoint</vt:lpstr>
      <vt:lpstr>4.4. TRIANGLE QUALITE COUT DELAI</vt:lpstr>
      <vt:lpstr>4.5. INDICATEURS DE PILOTAGE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BERNOIS DAMIEN</cp:lastModifiedBy>
  <cp:revision>730</cp:revision>
  <dcterms:created xsi:type="dcterms:W3CDTF">2024-12-06T12:24:40Z</dcterms:created>
  <dcterms:modified xsi:type="dcterms:W3CDTF">2025-01-30T09:49:39Z</dcterms:modified>
</cp:coreProperties>
</file>